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1"/>
    <p:sldMasterId id="2147483720" r:id="rId2"/>
  </p:sldMasterIdLst>
  <p:notesMasterIdLst>
    <p:notesMasterId r:id="rId57"/>
  </p:notesMasterIdLst>
  <p:sldIdLst>
    <p:sldId id="322" r:id="rId3"/>
    <p:sldId id="258" r:id="rId4"/>
    <p:sldId id="277" r:id="rId5"/>
    <p:sldId id="267" r:id="rId6"/>
    <p:sldId id="265" r:id="rId7"/>
    <p:sldId id="268" r:id="rId8"/>
    <p:sldId id="269" r:id="rId9"/>
    <p:sldId id="270" r:id="rId10"/>
    <p:sldId id="271" r:id="rId11"/>
    <p:sldId id="272" r:id="rId12"/>
    <p:sldId id="273" r:id="rId13"/>
    <p:sldId id="274" r:id="rId14"/>
    <p:sldId id="275" r:id="rId15"/>
    <p:sldId id="263" r:id="rId16"/>
    <p:sldId id="281" r:id="rId17"/>
    <p:sldId id="282" r:id="rId18"/>
    <p:sldId id="283" r:id="rId19"/>
    <p:sldId id="276" r:id="rId20"/>
    <p:sldId id="280" r:id="rId21"/>
    <p:sldId id="278" r:id="rId22"/>
    <p:sldId id="284" r:id="rId23"/>
    <p:sldId id="285" r:id="rId24"/>
    <p:sldId id="286" r:id="rId25"/>
    <p:sldId id="279" r:id="rId26"/>
    <p:sldId id="287" r:id="rId27"/>
    <p:sldId id="290" r:id="rId28"/>
    <p:sldId id="314" r:id="rId29"/>
    <p:sldId id="295" r:id="rId30"/>
    <p:sldId id="320" r:id="rId31"/>
    <p:sldId id="293" r:id="rId32"/>
    <p:sldId id="321" r:id="rId33"/>
    <p:sldId id="294" r:id="rId34"/>
    <p:sldId id="317" r:id="rId35"/>
    <p:sldId id="291" r:id="rId36"/>
    <p:sldId id="318" r:id="rId37"/>
    <p:sldId id="296" r:id="rId38"/>
    <p:sldId id="297" r:id="rId39"/>
    <p:sldId id="299" r:id="rId40"/>
    <p:sldId id="300" r:id="rId41"/>
    <p:sldId id="319" r:id="rId42"/>
    <p:sldId id="301" r:id="rId43"/>
    <p:sldId id="303" r:id="rId44"/>
    <p:sldId id="302" r:id="rId45"/>
    <p:sldId id="304" r:id="rId46"/>
    <p:sldId id="305" r:id="rId47"/>
    <p:sldId id="306" r:id="rId48"/>
    <p:sldId id="311" r:id="rId49"/>
    <p:sldId id="313" r:id="rId50"/>
    <p:sldId id="307" r:id="rId51"/>
    <p:sldId id="312" r:id="rId52"/>
    <p:sldId id="308" r:id="rId53"/>
    <p:sldId id="309" r:id="rId54"/>
    <p:sldId id="310" r:id="rId55"/>
    <p:sldId id="261" r:id="rId56"/>
  </p:sldIdLst>
  <p:sldSz cx="9144000" cy="6858000" type="screen4x3"/>
  <p:notesSz cx="6858000" cy="9144000"/>
  <p:custDataLst>
    <p:tags r:id="rId58"/>
  </p:custData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24"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9FF47-BA9E-4DF8-8C08-C897193CCA80}" type="datetimeFigureOut">
              <a:rPr lang="en-GB" smtClean="0"/>
              <a:pPr/>
              <a:t>20/06/2018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53C250-6C2C-4C1E-970F-9583CE7ED67B}" type="slidenum">
              <a:rPr lang="en-GB" smtClean="0"/>
              <a:pPr/>
              <a:t>‹#›</a:t>
            </a:fld>
            <a:endParaRPr lang="en-GB"/>
          </a:p>
        </p:txBody>
      </p:sp>
    </p:spTree>
    <p:extLst>
      <p:ext uri="{BB962C8B-B14F-4D97-AF65-F5344CB8AC3E}">
        <p14:creationId xmlns:p14="http://schemas.microsoft.com/office/powerpoint/2010/main" xmlns="" val="398633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373188" y="1144588"/>
            <a:ext cx="4111625" cy="3084512"/>
          </a:xfrm>
          <a:ln/>
        </p:spPr>
      </p:sp>
      <p:sp>
        <p:nvSpPr>
          <p:cNvPr id="47107" name="Notes Placeholder 2"/>
          <p:cNvSpPr>
            <a:spLocks noGrp="1"/>
          </p:cNvSpPr>
          <p:nvPr>
            <p:ph type="body" idx="1"/>
          </p:nvPr>
        </p:nvSpPr>
        <p:spPr>
          <a:noFill/>
        </p:spPr>
        <p:txBody>
          <a:bodyPr/>
          <a:lstStyle/>
          <a:p>
            <a:pPr eaLnBrk="1" hangingPunct="1">
              <a:spcBef>
                <a:spcPct val="0"/>
              </a:spcBef>
            </a:pPr>
            <a:endParaRPr lang="en-US" smtClean="0"/>
          </a:p>
        </p:txBody>
      </p:sp>
      <p:sp>
        <p:nvSpPr>
          <p:cNvPr id="47108" name="Slide Number Placeholder 3"/>
          <p:cNvSpPr>
            <a:spLocks noGrp="1"/>
          </p:cNvSpPr>
          <p:nvPr>
            <p:ph type="sldNum" sz="quarter" idx="5"/>
          </p:nvPr>
        </p:nvSpPr>
        <p:spPr>
          <a:noFill/>
          <a:ln>
            <a:miter lim="800000"/>
            <a:headEnd/>
            <a:tailEnd/>
          </a:ln>
        </p:spPr>
        <p:txBody>
          <a:bodyPr/>
          <a:lstStyle/>
          <a:p>
            <a:fld id="{6A6EA1C3-2C75-481B-872B-BB4862D95EC3}" type="slidenum">
              <a:rPr lang="en-US" smtClean="0">
                <a:solidFill>
                  <a:srgbClr val="000000"/>
                </a:solidFill>
                <a:cs typeface="Arial"/>
              </a:rPr>
              <a:pPr/>
              <a:t>1</a:t>
            </a:fld>
            <a:endParaRPr lang="en-US" smtClean="0">
              <a:solidFill>
                <a:srgbClr val="000000"/>
              </a:solidFill>
              <a:cs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08370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232695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1785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359248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806451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23449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3927662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867884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2052359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267604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464331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360410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3473529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2469686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795358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440118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514942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747229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998701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313822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329401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143846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2755778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579995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976335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418998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146981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14695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642852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2817532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491508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69647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3505265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554903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644208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2386791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925145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554299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4054164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32682478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3582908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22389364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26279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460691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2472185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308434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37808881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6039650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44372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066931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418525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371766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xmlns="" val="1622108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tif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
    <p:bg>
      <p:bgPr>
        <a:solidFill>
          <a:srgbClr val="EFEFEA"/>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l="-634" r="-1"/>
          <a:stretch/>
        </p:blipFill>
        <p:spPr>
          <a:xfrm>
            <a:off x="-58057" y="61"/>
            <a:ext cx="9202056" cy="5060891"/>
          </a:xfrm>
          <a:prstGeom prst="rect">
            <a:avLst/>
          </a:prstGeom>
        </p:spPr>
      </p:pic>
      <p:sp>
        <p:nvSpPr>
          <p:cNvPr id="7" name="Title 1"/>
          <p:cNvSpPr>
            <a:spLocks noGrp="1"/>
          </p:cNvSpPr>
          <p:nvPr>
            <p:ph type="ctrTitle"/>
          </p:nvPr>
        </p:nvSpPr>
        <p:spPr>
          <a:xfrm>
            <a:off x="474150" y="1509185"/>
            <a:ext cx="6258438" cy="3071283"/>
          </a:xfrm>
        </p:spPr>
        <p:txBody>
          <a:bodyPr/>
          <a:lstStyle>
            <a:lvl1pPr>
              <a:defRPr sz="4400" b="1">
                <a:solidFill>
                  <a:srgbClr val="FFFFFF"/>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8" name="Subtitle 2"/>
          <p:cNvSpPr>
            <a:spLocks noGrp="1"/>
          </p:cNvSpPr>
          <p:nvPr>
            <p:ph type="subTitle" idx="1"/>
          </p:nvPr>
        </p:nvSpPr>
        <p:spPr>
          <a:xfrm>
            <a:off x="468313" y="5636685"/>
            <a:ext cx="6264275" cy="454305"/>
          </a:xfrm>
        </p:spPr>
        <p:txBody>
          <a:bodyPr/>
          <a:lstStyle>
            <a:lvl1pPr marL="0" indent="0" algn="l">
              <a:buNone/>
              <a:defRPr sz="1800" cap="all" baseline="0">
                <a:solidFill>
                  <a:srgbClr val="2A1644"/>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1430041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Dark Blue">
    <p:bg>
      <p:bgPr>
        <a:solidFill>
          <a:srgbClr val="EFEFEA"/>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b="-8582"/>
          <a:stretch/>
        </p:blipFill>
        <p:spPr>
          <a:xfrm>
            <a:off x="0" y="61"/>
            <a:ext cx="9144000" cy="6120384"/>
          </a:xfrm>
          <a:prstGeom prst="rect">
            <a:avLst/>
          </a:prstGeom>
          <a:noFill/>
          <a:ln>
            <a:noFill/>
          </a:ln>
        </p:spPr>
      </p:pic>
      <p:sp>
        <p:nvSpPr>
          <p:cNvPr id="2" name="Title 1"/>
          <p:cNvSpPr>
            <a:spLocks noGrp="1"/>
          </p:cNvSpPr>
          <p:nvPr>
            <p:ph type="title" hasCustomPrompt="1"/>
          </p:nvPr>
        </p:nvSpPr>
        <p:spPr>
          <a:xfrm>
            <a:off x="455258" y="1507945"/>
            <a:ext cx="6277330" cy="2967203"/>
          </a:xfrm>
        </p:spPr>
        <p:txBody>
          <a:bodyPr anchor="b">
            <a:noAutofit/>
          </a:bodyPr>
          <a:lstStyle>
            <a:lvl1pPr algn="l">
              <a:defRPr sz="4400" baseline="0">
                <a:solidFill>
                  <a:srgbClr val="FFFFFF"/>
                </a:solidFill>
              </a:defRPr>
            </a:lvl1pPr>
          </a:lstStyle>
          <a:p>
            <a:r>
              <a:rPr lang="en-US" dirty="0" smtClean="0"/>
              <a:t>CLICK TO EDIT </a:t>
            </a:r>
            <a:br>
              <a:rPr lang="en-US" dirty="0" smtClean="0"/>
            </a:br>
            <a:r>
              <a:rPr lang="en-US" dirty="0" smtClean="0"/>
              <a:t>section divider</a:t>
            </a:r>
            <a:endParaRPr lang="en-GB" dirty="0"/>
          </a:p>
        </p:txBody>
      </p:sp>
    </p:spTree>
    <p:extLst>
      <p:ext uri="{BB962C8B-B14F-4D97-AF65-F5344CB8AC3E}">
        <p14:creationId xmlns:p14="http://schemas.microsoft.com/office/powerpoint/2010/main" xmlns="" val="3056334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Light Blue">
    <p:bg>
      <p:bgPr>
        <a:solidFill>
          <a:srgbClr val="EFEFE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t="-1" b="-8174"/>
          <a:stretch/>
        </p:blipFill>
        <p:spPr>
          <a:xfrm>
            <a:off x="-11" y="-21207"/>
            <a:ext cx="9144000" cy="6120384"/>
          </a:xfrm>
          <a:prstGeom prst="rect">
            <a:avLst/>
          </a:prstGeom>
        </p:spPr>
      </p:pic>
      <p:sp>
        <p:nvSpPr>
          <p:cNvPr id="2" name="Title 1"/>
          <p:cNvSpPr>
            <a:spLocks noGrp="1"/>
          </p:cNvSpPr>
          <p:nvPr>
            <p:ph type="title" hasCustomPrompt="1"/>
          </p:nvPr>
        </p:nvSpPr>
        <p:spPr>
          <a:xfrm>
            <a:off x="455258" y="1517916"/>
            <a:ext cx="6277330" cy="2967203"/>
          </a:xfrm>
        </p:spPr>
        <p:txBody>
          <a:bodyPr anchor="b">
            <a:noAutofit/>
          </a:bodyPr>
          <a:lstStyle>
            <a:lvl1pPr algn="l">
              <a:defRPr sz="4400" baseline="0">
                <a:solidFill>
                  <a:srgbClr val="FFFFFF"/>
                </a:solidFill>
                <a:latin typeface="Arial" panose="020B0604020202020204" pitchFamily="34" charset="0"/>
                <a:cs typeface="Arial" panose="020B0604020202020204" pitchFamily="34" charset="0"/>
              </a:defRPr>
            </a:lvl1pPr>
          </a:lstStyle>
          <a:p>
            <a:r>
              <a:rPr lang="en-US" dirty="0" smtClean="0"/>
              <a:t>CLICK TO edit section divider</a:t>
            </a:r>
            <a:endParaRPr lang="en-GB" dirty="0"/>
          </a:p>
        </p:txBody>
      </p:sp>
    </p:spTree>
    <p:extLst>
      <p:ext uri="{BB962C8B-B14F-4D97-AF65-F5344CB8AC3E}">
        <p14:creationId xmlns:p14="http://schemas.microsoft.com/office/powerpoint/2010/main" xmlns="" val="1390082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Grey">
    <p:bg>
      <p:bgPr>
        <a:solidFill>
          <a:srgbClr val="EFEFEA"/>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b="-8582"/>
          <a:stretch/>
        </p:blipFill>
        <p:spPr>
          <a:xfrm>
            <a:off x="-7484" y="61"/>
            <a:ext cx="9144000" cy="6120384"/>
          </a:xfrm>
          <a:prstGeom prst="rect">
            <a:avLst/>
          </a:prstGeom>
        </p:spPr>
      </p:pic>
      <p:sp>
        <p:nvSpPr>
          <p:cNvPr id="2" name="Title 1"/>
          <p:cNvSpPr>
            <a:spLocks noGrp="1"/>
          </p:cNvSpPr>
          <p:nvPr>
            <p:ph type="title" hasCustomPrompt="1"/>
          </p:nvPr>
        </p:nvSpPr>
        <p:spPr>
          <a:xfrm>
            <a:off x="455258" y="1494056"/>
            <a:ext cx="6277330" cy="2967203"/>
          </a:xfrm>
        </p:spPr>
        <p:txBody>
          <a:bodyPr anchor="b">
            <a:noAutofit/>
          </a:bodyPr>
          <a:lstStyle>
            <a:lvl1pPr algn="l">
              <a:defRPr sz="4400" baseline="0">
                <a:solidFill>
                  <a:srgbClr val="FFFFFF"/>
                </a:solidFill>
                <a:latin typeface="Arial" panose="020B0604020202020204" pitchFamily="34" charset="0"/>
                <a:cs typeface="Arial" panose="020B0604020202020204" pitchFamily="34" charset="0"/>
              </a:defRPr>
            </a:lvl1pPr>
          </a:lstStyle>
          <a:p>
            <a:r>
              <a:rPr lang="en-US" dirty="0" smtClean="0"/>
              <a:t>CLICK TO EDIT </a:t>
            </a:r>
            <a:br>
              <a:rPr lang="en-US" dirty="0" smtClean="0"/>
            </a:br>
            <a:r>
              <a:rPr lang="en-US" dirty="0" smtClean="0"/>
              <a:t>section divider </a:t>
            </a:r>
            <a:endParaRPr lang="en-GB" dirty="0"/>
          </a:p>
        </p:txBody>
      </p:sp>
    </p:spTree>
    <p:extLst>
      <p:ext uri="{BB962C8B-B14F-4D97-AF65-F5344CB8AC3E}">
        <p14:creationId xmlns:p14="http://schemas.microsoft.com/office/powerpoint/2010/main" xmlns="" val="474096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Table Slide">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xmlns="" val="0"/>
              </a:ext>
            </a:extLst>
          </a:blip>
          <a:stretch/>
        </p:blipFill>
        <p:spPr>
          <a:xfrm>
            <a:off x="227" y="-1"/>
            <a:ext cx="9144000" cy="1471168"/>
          </a:xfrm>
          <a:prstGeom prst="rect">
            <a:avLst/>
          </a:prstGeom>
        </p:spPr>
      </p:pic>
      <p:sp>
        <p:nvSpPr>
          <p:cNvPr id="2" name="Title 1"/>
          <p:cNvSpPr>
            <a:spLocks noGrp="1"/>
          </p:cNvSpPr>
          <p:nvPr>
            <p:ph type="title" hasCustomPrompt="1"/>
          </p:nvPr>
        </p:nvSpPr>
        <p:spPr>
          <a:xfrm>
            <a:off x="457200" y="231188"/>
            <a:ext cx="8229600" cy="1200133"/>
          </a:xfrm>
        </p:spPr>
        <p:txBody>
          <a:bodyPr anchor="b">
            <a:normAutofit/>
          </a:bodyPr>
          <a:lstStyle>
            <a:lvl1pPr algn="l">
              <a:defRPr sz="2800" cap="all" baseline="0">
                <a:solidFill>
                  <a:srgbClr val="FFFFFF"/>
                </a:solidFill>
                <a:latin typeface="Arial" panose="020B0604020202020204" pitchFamily="34" charset="0"/>
                <a:cs typeface="Arial" panose="020B0604020202020204" pitchFamily="34" charset="0"/>
              </a:defRPr>
            </a:lvl1pPr>
          </a:lstStyle>
          <a:p>
            <a:r>
              <a:rPr lang="en-US" dirty="0" smtClean="0"/>
              <a:t>AGENDA </a:t>
            </a:r>
            <a:endParaRPr lang="en-GB" dirty="0"/>
          </a:p>
        </p:txBody>
      </p:sp>
      <p:sp>
        <p:nvSpPr>
          <p:cNvPr id="9" name="Table Placeholder 8"/>
          <p:cNvSpPr>
            <a:spLocks noGrp="1"/>
          </p:cNvSpPr>
          <p:nvPr>
            <p:ph type="tbl" sz="quarter" idx="10"/>
          </p:nvPr>
        </p:nvSpPr>
        <p:spPr>
          <a:xfrm>
            <a:off x="468314" y="1701802"/>
            <a:ext cx="8207375" cy="4415367"/>
          </a:xfrm>
        </p:spPr>
        <p:txBody>
          <a:bodyPr/>
          <a:lstStyle/>
          <a:p>
            <a:r>
              <a:rPr lang="en-US" smtClean="0"/>
              <a:t>Click icon to add table</a:t>
            </a:r>
            <a:endParaRPr lang="en-GB" dirty="0"/>
          </a:p>
        </p:txBody>
      </p:sp>
      <p:sp>
        <p:nvSpPr>
          <p:cNvPr id="11" name="Footer Placeholder 2"/>
          <p:cNvSpPr>
            <a:spLocks noGrp="1"/>
          </p:cNvSpPr>
          <p:nvPr>
            <p:ph type="ftr" sz="quarter" idx="3"/>
          </p:nvPr>
        </p:nvSpPr>
        <p:spPr>
          <a:xfrm>
            <a:off x="467544" y="6329193"/>
            <a:ext cx="6552728"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2" name="Slide Number Placeholder 3"/>
          <p:cNvSpPr>
            <a:spLocks noGrp="1"/>
          </p:cNvSpPr>
          <p:nvPr>
            <p:ph type="sldNum" sz="quarter" idx="4"/>
          </p:nvPr>
        </p:nvSpPr>
        <p:spPr>
          <a:xfrm>
            <a:off x="179512" y="6325427"/>
            <a:ext cx="288032"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670224A8-A971-4C24-83FA-0177ADE36131}" type="slidenum">
              <a:rPr lang="en-GB" smtClean="0"/>
              <a:pPr/>
              <a:t>‹#›</a:t>
            </a:fld>
            <a:endParaRPr lang="en-GB"/>
          </a:p>
        </p:txBody>
      </p:sp>
    </p:spTree>
    <p:extLst>
      <p:ext uri="{BB962C8B-B14F-4D97-AF65-F5344CB8AC3E}">
        <p14:creationId xmlns:p14="http://schemas.microsoft.com/office/powerpoint/2010/main" xmlns="" val="1105759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1" y="-27382"/>
            <a:ext cx="9144000" cy="457657"/>
          </a:xfrm>
          <a:prstGeom prst="rect">
            <a:avLst/>
          </a:prstGeom>
        </p:spPr>
      </p:pic>
      <p:sp>
        <p:nvSpPr>
          <p:cNvPr id="2" name="Title 1"/>
          <p:cNvSpPr>
            <a:spLocks noGrp="1"/>
          </p:cNvSpPr>
          <p:nvPr>
            <p:ph type="title" hasCustomPrompt="1"/>
          </p:nvPr>
        </p:nvSpPr>
        <p:spPr>
          <a:xfrm>
            <a:off x="457200" y="459782"/>
            <a:ext cx="8229600" cy="1049404"/>
          </a:xfrm>
        </p:spPr>
        <p:txBody>
          <a:bodyPr anchor="b">
            <a:noAutofit/>
          </a:bodyPr>
          <a:lstStyle>
            <a:lvl1pPr algn="l">
              <a:lnSpc>
                <a:spcPct val="80000"/>
              </a:lnSpc>
              <a:spcBef>
                <a:spcPts val="0"/>
              </a:spcBef>
              <a:defRPr sz="2800" cap="all" baseline="0">
                <a:latin typeface="Arial" panose="020B0604020202020204" pitchFamily="34" charset="0"/>
                <a:cs typeface="Arial" panose="020B0604020202020204" pitchFamily="34" charset="0"/>
              </a:defRPr>
            </a:lvl1pPr>
          </a:lstStyle>
          <a:p>
            <a:r>
              <a:rPr lang="en-US" dirty="0" smtClean="0"/>
              <a:t>Click to edit Title and CONTENT</a:t>
            </a:r>
            <a:endParaRPr lang="en-GB" dirty="0"/>
          </a:p>
        </p:txBody>
      </p:sp>
      <p:sp>
        <p:nvSpPr>
          <p:cNvPr id="3" name="Content Placeholder 2"/>
          <p:cNvSpPr>
            <a:spLocks noGrp="1"/>
          </p:cNvSpPr>
          <p:nvPr>
            <p:ph idx="1"/>
          </p:nvPr>
        </p:nvSpPr>
        <p:spPr>
          <a:xfrm>
            <a:off x="457200" y="1700807"/>
            <a:ext cx="8229600" cy="4425356"/>
          </a:xfrm>
        </p:spPr>
        <p:txBody>
          <a:bodyPr>
            <a:normAutofit/>
          </a:bodyPr>
          <a:lstStyle>
            <a:lvl1pPr marL="452438" indent="-452438">
              <a:lnSpc>
                <a:spcPct val="100000"/>
              </a:lnSpc>
              <a:spcBef>
                <a:spcPts val="1200"/>
              </a:spcBef>
              <a:spcAft>
                <a:spcPts val="0"/>
              </a:spcAft>
              <a:buClr>
                <a:srgbClr val="FF0000"/>
              </a:buClr>
              <a:defRPr sz="2000">
                <a:latin typeface="+mn-lt"/>
              </a:defRPr>
            </a:lvl1pPr>
            <a:lvl2pPr marL="914400" indent="-461963">
              <a:lnSpc>
                <a:spcPct val="100000"/>
              </a:lnSpc>
              <a:spcBef>
                <a:spcPts val="600"/>
              </a:spcBef>
              <a:spcAft>
                <a:spcPts val="0"/>
              </a:spcAft>
              <a:buClr>
                <a:schemeClr val="accent4"/>
              </a:buClr>
              <a:buFont typeface="+mj-lt"/>
              <a:buAutoNum type="arabicPeriod"/>
              <a:defRPr sz="2000">
                <a:latin typeface="+mn-lt"/>
              </a:defRPr>
            </a:lvl2pPr>
            <a:lvl3pPr marL="1371600" indent="-457200">
              <a:lnSpc>
                <a:spcPct val="100000"/>
              </a:lnSpc>
              <a:spcBef>
                <a:spcPts val="600"/>
              </a:spcBef>
              <a:spcAft>
                <a:spcPts val="0"/>
              </a:spcAft>
              <a:buClr>
                <a:srgbClr val="FF0000"/>
              </a:buClr>
              <a:buFont typeface="+mj-lt"/>
              <a:buAutoNum type="arabicPeriod"/>
              <a:defRPr sz="2000">
                <a:latin typeface="+mn-lt"/>
              </a:defRPr>
            </a:lvl3pPr>
            <a:lvl4pPr marL="1828800" indent="-457200">
              <a:lnSpc>
                <a:spcPct val="100000"/>
              </a:lnSpc>
              <a:spcBef>
                <a:spcPts val="600"/>
              </a:spcBef>
              <a:spcAft>
                <a:spcPts val="0"/>
              </a:spcAft>
              <a:buClr>
                <a:srgbClr val="FF0000"/>
              </a:buClr>
              <a:buFont typeface="Arial" panose="020B0604020202020204" pitchFamily="34" charset="0"/>
              <a:buChar char="‒"/>
              <a:defRPr sz="2000">
                <a:latin typeface="+mn-lt"/>
              </a:defRPr>
            </a:lvl4pPr>
            <a:lvl5pPr marL="1828800" indent="0">
              <a:spcBef>
                <a:spcPts val="1200"/>
              </a:spcBef>
              <a:spcAft>
                <a:spcPts val="600"/>
              </a:spcAft>
              <a:buFontTx/>
              <a:buNone/>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2"/>
          <p:cNvSpPr>
            <a:spLocks noGrp="1"/>
          </p:cNvSpPr>
          <p:nvPr>
            <p:ph type="ftr" sz="quarter" idx="3"/>
          </p:nvPr>
        </p:nvSpPr>
        <p:spPr>
          <a:xfrm>
            <a:off x="467544" y="6329193"/>
            <a:ext cx="6552728"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1" name="Slide Number Placeholder 3"/>
          <p:cNvSpPr>
            <a:spLocks noGrp="1"/>
          </p:cNvSpPr>
          <p:nvPr>
            <p:ph type="sldNum" sz="quarter" idx="4"/>
          </p:nvPr>
        </p:nvSpPr>
        <p:spPr>
          <a:xfrm>
            <a:off x="179512" y="6325427"/>
            <a:ext cx="288032"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D6127827-58B5-465D-BC2B-FD2D023633B0}" type="slidenum">
              <a:rPr lang="en-GB" smtClean="0"/>
              <a:pPr/>
              <a:t>‹#›</a:t>
            </a:fld>
            <a:endParaRPr lang="en-GB"/>
          </a:p>
        </p:txBody>
      </p:sp>
    </p:spTree>
    <p:extLst>
      <p:ext uri="{BB962C8B-B14F-4D97-AF65-F5344CB8AC3E}">
        <p14:creationId xmlns:p14="http://schemas.microsoft.com/office/powerpoint/2010/main" xmlns="" val="1344386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genda slide layout">
    <p:bg>
      <p:bgPr>
        <a:solidFill>
          <a:srgbClr val="FFFFFF"/>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1" y="1646"/>
            <a:ext cx="9144000" cy="457657"/>
          </a:xfrm>
          <a:prstGeom prst="rect">
            <a:avLst/>
          </a:prstGeom>
        </p:spPr>
      </p:pic>
      <p:sp>
        <p:nvSpPr>
          <p:cNvPr id="2" name="Title 1"/>
          <p:cNvSpPr>
            <a:spLocks noGrp="1"/>
          </p:cNvSpPr>
          <p:nvPr>
            <p:ph type="title" hasCustomPrompt="1"/>
          </p:nvPr>
        </p:nvSpPr>
        <p:spPr>
          <a:xfrm>
            <a:off x="457200" y="459782"/>
            <a:ext cx="8229600" cy="1049404"/>
          </a:xfrm>
        </p:spPr>
        <p:txBody>
          <a:bodyPr anchor="b">
            <a:noAutofit/>
          </a:bodyPr>
          <a:lstStyle>
            <a:lvl1pPr algn="l">
              <a:lnSpc>
                <a:spcPct val="80000"/>
              </a:lnSpc>
              <a:spcBef>
                <a:spcPts val="0"/>
              </a:spcBef>
              <a:defRPr sz="2800" cap="all" baseline="0">
                <a:latin typeface="Arial" panose="020B0604020202020204" pitchFamily="34" charset="0"/>
                <a:cs typeface="Arial" panose="020B0604020202020204" pitchFamily="34" charset="0"/>
              </a:defRPr>
            </a:lvl1pPr>
          </a:lstStyle>
          <a:p>
            <a:r>
              <a:rPr lang="en-US" dirty="0" smtClean="0"/>
              <a:t>Click to edit agenda slide</a:t>
            </a:r>
            <a:endParaRPr lang="en-GB" dirty="0"/>
          </a:p>
        </p:txBody>
      </p:sp>
      <p:sp>
        <p:nvSpPr>
          <p:cNvPr id="3" name="Content Placeholder 2"/>
          <p:cNvSpPr>
            <a:spLocks noGrp="1"/>
          </p:cNvSpPr>
          <p:nvPr>
            <p:ph idx="1"/>
          </p:nvPr>
        </p:nvSpPr>
        <p:spPr>
          <a:xfrm>
            <a:off x="457200" y="1700807"/>
            <a:ext cx="8229600" cy="4425356"/>
          </a:xfrm>
        </p:spPr>
        <p:txBody>
          <a:bodyPr>
            <a:normAutofit/>
          </a:bodyPr>
          <a:lstStyle>
            <a:lvl1pPr marL="452438" indent="-452438">
              <a:lnSpc>
                <a:spcPct val="100000"/>
              </a:lnSpc>
              <a:spcBef>
                <a:spcPts val="1200"/>
              </a:spcBef>
              <a:spcAft>
                <a:spcPts val="0"/>
              </a:spcAft>
              <a:buClr>
                <a:srgbClr val="FF0000"/>
              </a:buClr>
              <a:defRPr sz="2000">
                <a:latin typeface="+mn-lt"/>
              </a:defRPr>
            </a:lvl1pPr>
            <a:lvl2pPr marL="914400" indent="-461963">
              <a:lnSpc>
                <a:spcPct val="100000"/>
              </a:lnSpc>
              <a:spcBef>
                <a:spcPts val="600"/>
              </a:spcBef>
              <a:spcAft>
                <a:spcPts val="0"/>
              </a:spcAft>
              <a:buClr>
                <a:schemeClr val="accent4"/>
              </a:buClr>
              <a:buFont typeface="+mj-lt"/>
              <a:buAutoNum type="arabicPeriod"/>
              <a:defRPr sz="2000">
                <a:latin typeface="+mn-lt"/>
              </a:defRPr>
            </a:lvl2pPr>
            <a:lvl3pPr marL="1371600" indent="-457200">
              <a:lnSpc>
                <a:spcPct val="100000"/>
              </a:lnSpc>
              <a:spcBef>
                <a:spcPts val="600"/>
              </a:spcBef>
              <a:spcAft>
                <a:spcPts val="0"/>
              </a:spcAft>
              <a:buClr>
                <a:srgbClr val="FF0000"/>
              </a:buClr>
              <a:buFont typeface="+mj-lt"/>
              <a:buAutoNum type="arabicPeriod"/>
              <a:defRPr sz="2000">
                <a:latin typeface="+mn-lt"/>
              </a:defRPr>
            </a:lvl3pPr>
            <a:lvl4pPr marL="1828800" indent="-457200">
              <a:lnSpc>
                <a:spcPct val="100000"/>
              </a:lnSpc>
              <a:spcBef>
                <a:spcPts val="600"/>
              </a:spcBef>
              <a:spcAft>
                <a:spcPts val="0"/>
              </a:spcAft>
              <a:buClr>
                <a:srgbClr val="FF0000"/>
              </a:buClr>
              <a:buFont typeface="Arial" panose="020B0604020202020204" pitchFamily="34" charset="0"/>
              <a:buChar char="‒"/>
              <a:defRPr sz="2000">
                <a:latin typeface="+mn-lt"/>
              </a:defRPr>
            </a:lvl4pPr>
            <a:lvl5pPr marL="1828800" indent="0">
              <a:spcBef>
                <a:spcPts val="1200"/>
              </a:spcBef>
              <a:spcAft>
                <a:spcPts val="600"/>
              </a:spcAft>
              <a:buFontTx/>
              <a:buNone/>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2"/>
          <p:cNvSpPr>
            <a:spLocks noGrp="1"/>
          </p:cNvSpPr>
          <p:nvPr>
            <p:ph type="ftr" sz="quarter" idx="3"/>
          </p:nvPr>
        </p:nvSpPr>
        <p:spPr>
          <a:xfrm>
            <a:off x="467544" y="6329193"/>
            <a:ext cx="6552728"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1" name="Slide Number Placeholder 3"/>
          <p:cNvSpPr>
            <a:spLocks noGrp="1"/>
          </p:cNvSpPr>
          <p:nvPr>
            <p:ph type="sldNum" sz="quarter" idx="4"/>
          </p:nvPr>
        </p:nvSpPr>
        <p:spPr>
          <a:xfrm>
            <a:off x="179512" y="6325427"/>
            <a:ext cx="288032"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670224A8-A971-4C24-83FA-0177ADE36131}" type="slidenum">
              <a:rPr lang="en-GB" smtClean="0"/>
              <a:pPr/>
              <a:t>‹#›</a:t>
            </a:fld>
            <a:endParaRPr lang="en-GB"/>
          </a:p>
        </p:txBody>
      </p:sp>
    </p:spTree>
    <p:extLst>
      <p:ext uri="{BB962C8B-B14F-4D97-AF65-F5344CB8AC3E}">
        <p14:creationId xmlns:p14="http://schemas.microsoft.com/office/powerpoint/2010/main" xmlns="" val="4259026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09305"/>
            <a:ext cx="8229600" cy="1072787"/>
          </a:xfrm>
        </p:spPr>
        <p:txBody>
          <a:bodyPr anchor="b">
            <a:noAutofit/>
          </a:bodyPr>
          <a:lstStyle>
            <a:lvl1pPr algn="l">
              <a:lnSpc>
                <a:spcPct val="80000"/>
              </a:lnSpc>
              <a:defRPr sz="2800" baseline="0">
                <a:latin typeface="Arial" panose="020B0604020202020204" pitchFamily="34" charset="0"/>
                <a:cs typeface="Arial" panose="020B0604020202020204" pitchFamily="34" charset="0"/>
              </a:defRPr>
            </a:lvl1pPr>
          </a:lstStyle>
          <a:p>
            <a:r>
              <a:rPr lang="en-US" dirty="0" smtClean="0"/>
              <a:t>Click to edit Two Content Layout </a:t>
            </a:r>
            <a:endParaRPr lang="en-GB" dirty="0"/>
          </a:p>
        </p:txBody>
      </p:sp>
      <p:sp>
        <p:nvSpPr>
          <p:cNvPr id="3" name="Content Placeholder 2"/>
          <p:cNvSpPr>
            <a:spLocks noGrp="1"/>
          </p:cNvSpPr>
          <p:nvPr>
            <p:ph sz="half" idx="1"/>
          </p:nvPr>
        </p:nvSpPr>
        <p:spPr>
          <a:xfrm>
            <a:off x="457200" y="1715769"/>
            <a:ext cx="4038600" cy="4401397"/>
          </a:xfrm>
        </p:spPr>
        <p:txBody>
          <a:bodyPr>
            <a:normAutofit/>
          </a:bodyPr>
          <a:lstStyle>
            <a:lvl1pPr>
              <a:lnSpc>
                <a:spcPct val="100000"/>
              </a:lnSpc>
              <a:spcBef>
                <a:spcPts val="1200"/>
              </a:spcBef>
              <a:spcAft>
                <a:spcPts val="0"/>
              </a:spcAft>
              <a:defRPr sz="2000"/>
            </a:lvl1pPr>
            <a:lvl2pPr>
              <a:lnSpc>
                <a:spcPct val="100000"/>
              </a:lnSpc>
              <a:spcBef>
                <a:spcPts val="600"/>
              </a:spcBef>
              <a:spcAft>
                <a:spcPts val="0"/>
              </a:spcAft>
              <a:defRPr sz="2000"/>
            </a:lvl2pPr>
            <a:lvl3pPr>
              <a:lnSpc>
                <a:spcPct val="100000"/>
              </a:lnSpc>
              <a:spcBef>
                <a:spcPts val="600"/>
              </a:spcBef>
              <a:spcAft>
                <a:spcPts val="0"/>
              </a:spcAft>
              <a:defRPr sz="2000"/>
            </a:lvl3pPr>
            <a:lvl4pPr>
              <a:lnSpc>
                <a:spcPct val="100000"/>
              </a:lnSpc>
              <a:spcBef>
                <a:spcPts val="600"/>
              </a:spcBef>
              <a:spcAft>
                <a:spcPts val="0"/>
              </a:spcAft>
              <a:defRPr sz="2000"/>
            </a:lvl4pPr>
            <a:lvl5pPr>
              <a:lnSpc>
                <a:spcPct val="100000"/>
              </a:lnSpc>
              <a:spcBef>
                <a:spcPts val="600"/>
              </a:spcBef>
              <a:spcAft>
                <a:spcPts val="0"/>
              </a:spcAft>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16016" y="1715769"/>
            <a:ext cx="3970784" cy="4401397"/>
          </a:xfrm>
        </p:spPr>
        <p:txBody>
          <a:bodyPr>
            <a:normAutofit/>
          </a:bodyPr>
          <a:lstStyle>
            <a:lvl1pPr>
              <a:lnSpc>
                <a:spcPct val="100000"/>
              </a:lnSpc>
              <a:spcBef>
                <a:spcPts val="1200"/>
              </a:spcBef>
              <a:spcAft>
                <a:spcPts val="0"/>
              </a:spcAft>
              <a:defRPr sz="2000"/>
            </a:lvl1pPr>
            <a:lvl2pPr>
              <a:lnSpc>
                <a:spcPct val="100000"/>
              </a:lnSpc>
              <a:spcBef>
                <a:spcPts val="600"/>
              </a:spcBef>
              <a:defRPr sz="2000"/>
            </a:lvl2pPr>
            <a:lvl3pPr>
              <a:lnSpc>
                <a:spcPct val="100000"/>
              </a:lnSpc>
              <a:spcBef>
                <a:spcPts val="600"/>
              </a:spcBef>
              <a:defRPr sz="2000"/>
            </a:lvl3pPr>
            <a:lvl4pPr>
              <a:lnSpc>
                <a:spcPct val="100000"/>
              </a:lnSpc>
              <a:spcBef>
                <a:spcPts val="600"/>
              </a:spcBef>
              <a:defRPr sz="2000"/>
            </a:lvl4pPr>
            <a:lvl5pPr>
              <a:lnSpc>
                <a:spcPct val="100000"/>
              </a:lnSpc>
              <a:spcBef>
                <a:spcPts val="600"/>
              </a:spcBef>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Footer Placeholder 2"/>
          <p:cNvSpPr>
            <a:spLocks noGrp="1"/>
          </p:cNvSpPr>
          <p:nvPr>
            <p:ph type="ftr" sz="quarter" idx="3"/>
          </p:nvPr>
        </p:nvSpPr>
        <p:spPr>
          <a:xfrm>
            <a:off x="467544" y="6329193"/>
            <a:ext cx="6552728"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1" name="Slide Number Placeholder 3"/>
          <p:cNvSpPr>
            <a:spLocks noGrp="1"/>
          </p:cNvSpPr>
          <p:nvPr>
            <p:ph type="sldNum" sz="quarter" idx="4"/>
          </p:nvPr>
        </p:nvSpPr>
        <p:spPr>
          <a:xfrm>
            <a:off x="179512" y="6325427"/>
            <a:ext cx="288032"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798D730-21D2-4693-8822-B02F4D4C9F22}" type="slidenum">
              <a:rPr lang="en-GB" smtClean="0"/>
              <a:pPr/>
              <a:t>‹#›</a:t>
            </a:fld>
            <a:endParaRPr lang="en-GB"/>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27384"/>
            <a:ext cx="9165388" cy="432048"/>
          </a:xfrm>
          <a:prstGeom prst="rect">
            <a:avLst/>
          </a:prstGeom>
        </p:spPr>
      </p:pic>
    </p:spTree>
    <p:extLst>
      <p:ext uri="{BB962C8B-B14F-4D97-AF65-F5344CB8AC3E}">
        <p14:creationId xmlns:p14="http://schemas.microsoft.com/office/powerpoint/2010/main" xmlns="" val="3325197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09305"/>
            <a:ext cx="8229600" cy="1072787"/>
          </a:xfrm>
        </p:spPr>
        <p:txBody>
          <a:bodyPr anchor="b" anchorCtr="0">
            <a:normAutofit/>
          </a:bodyPr>
          <a:lstStyle>
            <a:lvl1pPr algn="l">
              <a:lnSpc>
                <a:spcPct val="80000"/>
              </a:lnSpc>
              <a:defRPr sz="2800" baseline="0">
                <a:latin typeface="Arial" panose="020B0604020202020204" pitchFamily="34" charset="0"/>
                <a:cs typeface="Arial" panose="020B0604020202020204" pitchFamily="34" charset="0"/>
              </a:defRPr>
            </a:lvl1pPr>
          </a:lstStyle>
          <a:p>
            <a:r>
              <a:rPr lang="en-US" dirty="0" smtClean="0"/>
              <a:t>Click to edit Comparison Layout</a:t>
            </a:r>
            <a:endParaRPr lang="en-GB" dirty="0"/>
          </a:p>
        </p:txBody>
      </p:sp>
      <p:sp>
        <p:nvSpPr>
          <p:cNvPr id="3" name="Content Placeholder 2"/>
          <p:cNvSpPr>
            <a:spLocks noGrp="1"/>
          </p:cNvSpPr>
          <p:nvPr>
            <p:ph sz="half" idx="1"/>
          </p:nvPr>
        </p:nvSpPr>
        <p:spPr>
          <a:xfrm>
            <a:off x="457200" y="1681483"/>
            <a:ext cx="4038600" cy="4435685"/>
          </a:xfrm>
        </p:spPr>
        <p:txBody>
          <a:bodyPr>
            <a:normAutofit/>
          </a:bodyPr>
          <a:lstStyle>
            <a:lvl1pPr>
              <a:lnSpc>
                <a:spcPct val="100000"/>
              </a:lnSpc>
              <a:spcBef>
                <a:spcPts val="1200"/>
              </a:spcBef>
              <a:spcAft>
                <a:spcPts val="0"/>
              </a:spcAft>
              <a:defRPr sz="2000"/>
            </a:lvl1pPr>
            <a:lvl2pPr>
              <a:lnSpc>
                <a:spcPct val="100000"/>
              </a:lnSpc>
              <a:spcBef>
                <a:spcPts val="600"/>
              </a:spcBef>
              <a:spcAft>
                <a:spcPts val="0"/>
              </a:spcAft>
              <a:defRPr sz="2000"/>
            </a:lvl2pPr>
            <a:lvl3pPr>
              <a:lnSpc>
                <a:spcPct val="100000"/>
              </a:lnSpc>
              <a:spcBef>
                <a:spcPts val="600"/>
              </a:spcBef>
              <a:spcAft>
                <a:spcPts val="0"/>
              </a:spcAft>
              <a:defRPr sz="2000"/>
            </a:lvl3pPr>
            <a:lvl4pPr>
              <a:lnSpc>
                <a:spcPct val="100000"/>
              </a:lnSpc>
              <a:spcBef>
                <a:spcPts val="600"/>
              </a:spcBef>
              <a:spcAft>
                <a:spcPts val="0"/>
              </a:spcAft>
              <a:defRPr sz="2000"/>
            </a:lvl4pPr>
            <a:lvl5pPr>
              <a:lnSpc>
                <a:spcPct val="100000"/>
              </a:lnSpc>
              <a:spcBef>
                <a:spcPts val="600"/>
              </a:spcBef>
              <a:spcAft>
                <a:spcPts val="0"/>
              </a:spcAft>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701801"/>
            <a:ext cx="4038600" cy="4415367"/>
          </a:xfrm>
        </p:spPr>
        <p:txBody>
          <a:bodyPr>
            <a:normAutofit/>
          </a:bodyPr>
          <a:lstStyle>
            <a:lvl1pPr>
              <a:lnSpc>
                <a:spcPct val="100000"/>
              </a:lnSpc>
              <a:spcBef>
                <a:spcPts val="1200"/>
              </a:spcBef>
              <a:spcAft>
                <a:spcPts val="0"/>
              </a:spcAft>
              <a:defRPr sz="2000"/>
            </a:lvl1pPr>
            <a:lvl2pPr>
              <a:lnSpc>
                <a:spcPct val="100000"/>
              </a:lnSpc>
              <a:spcBef>
                <a:spcPts val="600"/>
              </a:spcBef>
              <a:spcAft>
                <a:spcPts val="0"/>
              </a:spcAft>
              <a:defRPr sz="2000"/>
            </a:lvl2pPr>
            <a:lvl3pPr>
              <a:lnSpc>
                <a:spcPct val="100000"/>
              </a:lnSpc>
              <a:spcBef>
                <a:spcPts val="600"/>
              </a:spcBef>
              <a:spcAft>
                <a:spcPts val="0"/>
              </a:spcAft>
              <a:defRPr sz="2000"/>
            </a:lvl3pPr>
            <a:lvl4pPr>
              <a:lnSpc>
                <a:spcPct val="100000"/>
              </a:lnSpc>
              <a:spcBef>
                <a:spcPts val="600"/>
              </a:spcBef>
              <a:spcAft>
                <a:spcPts val="0"/>
              </a:spcAft>
              <a:defRPr sz="2000"/>
            </a:lvl4pPr>
            <a:lvl5pPr>
              <a:lnSpc>
                <a:spcPct val="100000"/>
              </a:lnSpc>
              <a:spcBef>
                <a:spcPts val="600"/>
              </a:spcBef>
              <a:spcAft>
                <a:spcPts val="0"/>
              </a:spcAft>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Footer Placeholder 2"/>
          <p:cNvSpPr>
            <a:spLocks noGrp="1"/>
          </p:cNvSpPr>
          <p:nvPr>
            <p:ph type="ftr" sz="quarter" idx="3"/>
          </p:nvPr>
        </p:nvSpPr>
        <p:spPr>
          <a:xfrm>
            <a:off x="467544" y="6329193"/>
            <a:ext cx="6552728"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3" name="Slide Number Placeholder 3"/>
          <p:cNvSpPr>
            <a:spLocks noGrp="1"/>
          </p:cNvSpPr>
          <p:nvPr>
            <p:ph type="sldNum" sz="quarter" idx="4"/>
          </p:nvPr>
        </p:nvSpPr>
        <p:spPr>
          <a:xfrm>
            <a:off x="179512" y="6325427"/>
            <a:ext cx="288032"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670224A8-A971-4C24-83FA-0177ADE36131}" type="slidenum">
              <a:rPr lang="en-GB" smtClean="0"/>
              <a:pPr/>
              <a:t>‹#›</a:t>
            </a:fld>
            <a:endParaRPr lang="en-GB"/>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0" y="3289"/>
            <a:ext cx="9165388" cy="432048"/>
          </a:xfrm>
          <a:prstGeom prst="rect">
            <a:avLst/>
          </a:prstGeom>
        </p:spPr>
      </p:pic>
    </p:spTree>
    <p:extLst>
      <p:ext uri="{BB962C8B-B14F-4D97-AF65-F5344CB8AC3E}">
        <p14:creationId xmlns:p14="http://schemas.microsoft.com/office/powerpoint/2010/main" xmlns="" val="3511775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Char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04664"/>
            <a:ext cx="8507288" cy="1072787"/>
          </a:xfrm>
        </p:spPr>
        <p:txBody>
          <a:bodyPr anchor="b" anchorCtr="0">
            <a:normAutofit/>
          </a:bodyPr>
          <a:lstStyle>
            <a:lvl1pPr algn="l">
              <a:lnSpc>
                <a:spcPct val="80000"/>
              </a:lnSpc>
              <a:defRPr sz="2800" baseline="0">
                <a:latin typeface="Arial" panose="020B0604020202020204" pitchFamily="34" charset="0"/>
                <a:cs typeface="Arial" panose="020B0604020202020204" pitchFamily="34" charset="0"/>
              </a:defRPr>
            </a:lvl1pPr>
          </a:lstStyle>
          <a:p>
            <a:r>
              <a:rPr lang="en-US" dirty="0" smtClean="0"/>
              <a:t>Click to edit Content Chart</a:t>
            </a:r>
            <a:endParaRPr lang="en-GB" dirty="0"/>
          </a:p>
        </p:txBody>
      </p:sp>
      <p:sp>
        <p:nvSpPr>
          <p:cNvPr id="3" name="Content Placeholder 2"/>
          <p:cNvSpPr>
            <a:spLocks noGrp="1"/>
          </p:cNvSpPr>
          <p:nvPr>
            <p:ph sz="half" idx="1"/>
          </p:nvPr>
        </p:nvSpPr>
        <p:spPr>
          <a:xfrm>
            <a:off x="457200" y="1681483"/>
            <a:ext cx="4258816" cy="4435685"/>
          </a:xfrm>
        </p:spPr>
        <p:txBody>
          <a:bodyPr>
            <a:normAutofit/>
          </a:bodyPr>
          <a:lstStyle>
            <a:lvl1pPr>
              <a:lnSpc>
                <a:spcPct val="100000"/>
              </a:lnSpc>
              <a:spcBef>
                <a:spcPts val="1200"/>
              </a:spcBef>
              <a:spcAft>
                <a:spcPts val="0"/>
              </a:spcAft>
              <a:defRPr sz="2000"/>
            </a:lvl1pPr>
            <a:lvl2pPr>
              <a:lnSpc>
                <a:spcPct val="100000"/>
              </a:lnSpc>
              <a:spcBef>
                <a:spcPts val="600"/>
              </a:spcBef>
              <a:spcAft>
                <a:spcPts val="0"/>
              </a:spcAft>
              <a:defRPr sz="2000"/>
            </a:lvl2pPr>
            <a:lvl3pPr>
              <a:lnSpc>
                <a:spcPct val="100000"/>
              </a:lnSpc>
              <a:spcBef>
                <a:spcPts val="600"/>
              </a:spcBef>
              <a:spcAft>
                <a:spcPts val="0"/>
              </a:spcAft>
              <a:defRPr sz="2000"/>
            </a:lvl3pPr>
            <a:lvl4pPr>
              <a:lnSpc>
                <a:spcPct val="100000"/>
              </a:lnSpc>
              <a:spcBef>
                <a:spcPts val="600"/>
              </a:spcBef>
              <a:spcAft>
                <a:spcPts val="0"/>
              </a:spcAft>
              <a:defRPr sz="2000"/>
            </a:lvl4pPr>
            <a:lvl5pPr>
              <a:lnSpc>
                <a:spcPct val="100000"/>
              </a:lnSpc>
              <a:spcBef>
                <a:spcPts val="600"/>
              </a:spcBef>
              <a:spcAft>
                <a:spcPts val="0"/>
              </a:spcAft>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hart Placeholder 9"/>
          <p:cNvSpPr>
            <a:spLocks noGrp="1"/>
          </p:cNvSpPr>
          <p:nvPr>
            <p:ph type="chart" sz="quarter" idx="10"/>
          </p:nvPr>
        </p:nvSpPr>
        <p:spPr>
          <a:xfrm>
            <a:off x="4787900" y="1685715"/>
            <a:ext cx="4176588" cy="4431453"/>
          </a:xfrm>
        </p:spPr>
        <p:txBody>
          <a:bodyPr/>
          <a:lstStyle/>
          <a:p>
            <a:r>
              <a:rPr lang="en-US" smtClean="0"/>
              <a:t>Click icon to add chart</a:t>
            </a:r>
            <a:endParaRPr lang="en-GB" dirty="0"/>
          </a:p>
        </p:txBody>
      </p:sp>
      <p:sp>
        <p:nvSpPr>
          <p:cNvPr id="11" name="Footer Placeholder 2"/>
          <p:cNvSpPr>
            <a:spLocks noGrp="1"/>
          </p:cNvSpPr>
          <p:nvPr>
            <p:ph type="ftr" sz="quarter" idx="3"/>
          </p:nvPr>
        </p:nvSpPr>
        <p:spPr>
          <a:xfrm>
            <a:off x="467544" y="6329193"/>
            <a:ext cx="6552728"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4" name="Slide Number Placeholder 3"/>
          <p:cNvSpPr>
            <a:spLocks noGrp="1"/>
          </p:cNvSpPr>
          <p:nvPr>
            <p:ph type="sldNum" sz="quarter" idx="4"/>
          </p:nvPr>
        </p:nvSpPr>
        <p:spPr>
          <a:xfrm>
            <a:off x="179512" y="6325427"/>
            <a:ext cx="288032"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670224A8-A971-4C24-83FA-0177ADE36131}" type="slidenum">
              <a:rPr lang="en-GB" smtClean="0"/>
              <a:pPr/>
              <a:t>‹#›</a:t>
            </a:fld>
            <a:endParaRPr lang="en-GB"/>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0" y="-27384"/>
            <a:ext cx="9165388" cy="432048"/>
          </a:xfrm>
          <a:prstGeom prst="rect">
            <a:avLst/>
          </a:prstGeom>
        </p:spPr>
      </p:pic>
    </p:spTree>
    <p:extLst>
      <p:ext uri="{BB962C8B-B14F-4D97-AF65-F5344CB8AC3E}">
        <p14:creationId xmlns:p14="http://schemas.microsoft.com/office/powerpoint/2010/main" xmlns="" val="3564722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s and imag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09305"/>
            <a:ext cx="4402832" cy="1072787"/>
          </a:xfrm>
        </p:spPr>
        <p:txBody>
          <a:bodyPr anchor="b" anchorCtr="0">
            <a:noAutofit/>
          </a:bodyPr>
          <a:lstStyle>
            <a:lvl1pPr algn="l">
              <a:lnSpc>
                <a:spcPct val="80000"/>
              </a:lnSpc>
              <a:defRPr sz="2400" baseline="0">
                <a:latin typeface="Arial" panose="020B0604020202020204" pitchFamily="34" charset="0"/>
                <a:cs typeface="Arial" panose="020B0604020202020204" pitchFamily="34" charset="0"/>
              </a:defRPr>
            </a:lvl1pPr>
          </a:lstStyle>
          <a:p>
            <a:r>
              <a:rPr lang="en-US" dirty="0" smtClean="0"/>
              <a:t>Click to edit Bullets &amp; Image</a:t>
            </a:r>
            <a:endParaRPr lang="en-GB" dirty="0"/>
          </a:p>
        </p:txBody>
      </p:sp>
      <p:sp>
        <p:nvSpPr>
          <p:cNvPr id="3" name="Content Placeholder 2"/>
          <p:cNvSpPr>
            <a:spLocks noGrp="1"/>
          </p:cNvSpPr>
          <p:nvPr>
            <p:ph sz="half" idx="1"/>
          </p:nvPr>
        </p:nvSpPr>
        <p:spPr>
          <a:xfrm>
            <a:off x="457200" y="1701799"/>
            <a:ext cx="4402832" cy="4424364"/>
          </a:xfrm>
        </p:spPr>
        <p:txBody>
          <a:bodyPr>
            <a:normAutofit/>
          </a:bodyPr>
          <a:lstStyle>
            <a:lvl1pPr>
              <a:spcBef>
                <a:spcPts val="1200"/>
              </a:spcBef>
              <a:spcAft>
                <a:spcPts val="0"/>
              </a:spcAft>
              <a:defRPr sz="2000"/>
            </a:lvl1pPr>
            <a:lvl2pPr>
              <a:spcBef>
                <a:spcPts val="600"/>
              </a:spcBef>
              <a:spcAft>
                <a:spcPts val="0"/>
              </a:spcAft>
              <a:defRPr sz="2000"/>
            </a:lvl2pPr>
            <a:lvl3pPr>
              <a:spcBef>
                <a:spcPts val="600"/>
              </a:spcBef>
              <a:spcAft>
                <a:spcPts val="0"/>
              </a:spcAft>
              <a:defRPr sz="2000"/>
            </a:lvl3pPr>
            <a:lvl4pPr>
              <a:spcBef>
                <a:spcPts val="600"/>
              </a:spcBef>
              <a:spcAft>
                <a:spcPts val="0"/>
              </a:spcAft>
              <a:defRPr sz="2000"/>
            </a:lvl4pPr>
            <a:lvl5pPr>
              <a:spcBef>
                <a:spcPts val="600"/>
              </a:spcBef>
              <a:spcAft>
                <a:spcPts val="0"/>
              </a:spcAft>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Picture Placeholder 5"/>
          <p:cNvSpPr>
            <a:spLocks noGrp="1"/>
          </p:cNvSpPr>
          <p:nvPr>
            <p:ph type="pic" sz="quarter" idx="10" hasCustomPrompt="1"/>
          </p:nvPr>
        </p:nvSpPr>
        <p:spPr>
          <a:xfrm>
            <a:off x="5041736" y="404666"/>
            <a:ext cx="4098584" cy="5712503"/>
          </a:xfrm>
        </p:spPr>
        <p:txBody>
          <a:bodyPr/>
          <a:lstStyle>
            <a:lvl1pPr marL="0" indent="0">
              <a:buFontTx/>
              <a:buNone/>
              <a:defRPr/>
            </a:lvl1pPr>
          </a:lstStyle>
          <a:p>
            <a:r>
              <a:rPr lang="en-GB" dirty="0" smtClean="0"/>
              <a:t>Click icon for picture</a:t>
            </a:r>
            <a:endParaRPr lang="en-GB" dirty="0"/>
          </a:p>
        </p:txBody>
      </p:sp>
      <p:sp>
        <p:nvSpPr>
          <p:cNvPr id="11" name="Footer Placeholder 2"/>
          <p:cNvSpPr>
            <a:spLocks noGrp="1"/>
          </p:cNvSpPr>
          <p:nvPr>
            <p:ph type="ftr" sz="quarter" idx="3"/>
          </p:nvPr>
        </p:nvSpPr>
        <p:spPr>
          <a:xfrm>
            <a:off x="467544" y="6329193"/>
            <a:ext cx="6552728"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3" name="Slide Number Placeholder 3"/>
          <p:cNvSpPr>
            <a:spLocks noGrp="1"/>
          </p:cNvSpPr>
          <p:nvPr>
            <p:ph type="sldNum" sz="quarter" idx="4"/>
          </p:nvPr>
        </p:nvSpPr>
        <p:spPr>
          <a:xfrm>
            <a:off x="179512" y="6325427"/>
            <a:ext cx="288032"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670224A8-A971-4C24-83FA-0177ADE36131}" type="slidenum">
              <a:rPr lang="en-GB" smtClean="0"/>
              <a:pPr/>
              <a:t>‹#›</a:t>
            </a:fld>
            <a:endParaRPr lang="en-GB"/>
          </a:p>
        </p:txBody>
      </p:sp>
      <p:pic>
        <p:nvPicPr>
          <p:cNvPr id="10" name="Picture 9"/>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0" y="-27384"/>
            <a:ext cx="9165388" cy="432048"/>
          </a:xfrm>
          <a:prstGeom prst="rect">
            <a:avLst/>
          </a:prstGeom>
        </p:spPr>
      </p:pic>
    </p:spTree>
    <p:extLst>
      <p:ext uri="{BB962C8B-B14F-4D97-AF65-F5344CB8AC3E}">
        <p14:creationId xmlns:p14="http://schemas.microsoft.com/office/powerpoint/2010/main" xmlns="" val="1730450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EFEFE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t="-1" b="-20934"/>
          <a:stretch/>
        </p:blipFill>
        <p:spPr>
          <a:xfrm>
            <a:off x="-1" y="60"/>
            <a:ext cx="9144001" cy="6120384"/>
          </a:xfrm>
          <a:prstGeom prst="rect">
            <a:avLst/>
          </a:prstGeom>
        </p:spPr>
      </p:pic>
      <p:sp>
        <p:nvSpPr>
          <p:cNvPr id="3" name="Subtitle 2"/>
          <p:cNvSpPr>
            <a:spLocks noGrp="1"/>
          </p:cNvSpPr>
          <p:nvPr>
            <p:ph type="subTitle" idx="1" hasCustomPrompt="1"/>
          </p:nvPr>
        </p:nvSpPr>
        <p:spPr>
          <a:xfrm>
            <a:off x="467544" y="5637245"/>
            <a:ext cx="6265044" cy="480000"/>
          </a:xfrm>
        </p:spPr>
        <p:txBody>
          <a:bodyPr anchor="t"/>
          <a:lstStyle>
            <a:lvl1pPr marL="0" indent="0" algn="l">
              <a:buNone/>
              <a:defRPr sz="1800" cap="all" baseline="0">
                <a:solidFill>
                  <a:srgbClr val="2A1C4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GB" dirty="0"/>
          </a:p>
        </p:txBody>
      </p:sp>
      <p:sp>
        <p:nvSpPr>
          <p:cNvPr id="6" name="Title 5"/>
          <p:cNvSpPr>
            <a:spLocks noGrp="1"/>
          </p:cNvSpPr>
          <p:nvPr>
            <p:ph type="title" hasCustomPrompt="1"/>
          </p:nvPr>
        </p:nvSpPr>
        <p:spPr>
          <a:xfrm>
            <a:off x="471715" y="1495034"/>
            <a:ext cx="6275389" cy="3114463"/>
          </a:xfrm>
        </p:spPr>
        <p:txBody>
          <a:bodyPr>
            <a:noAutofit/>
          </a:bodyPr>
          <a:lstStyle>
            <a:lvl1pPr>
              <a:defRPr sz="4400" b="1" cap="all" baseline="0">
                <a:solidFill>
                  <a:srgbClr val="FFFFFF"/>
                </a:solidFill>
                <a:latin typeface="Arial" panose="020B0604020202020204" pitchFamily="34" charset="0"/>
                <a:cs typeface="Arial" panose="020B0604020202020204" pitchFamily="34" charset="0"/>
              </a:defRPr>
            </a:lvl1pPr>
          </a:lstStyle>
          <a:p>
            <a:r>
              <a:rPr lang="en-US" dirty="0" smtClean="0"/>
              <a:t>Click to edit title slide layout</a:t>
            </a:r>
            <a:endParaRPr lang="en-GB" dirty="0"/>
          </a:p>
        </p:txBody>
      </p:sp>
    </p:spTree>
    <p:extLst>
      <p:ext uri="{BB962C8B-B14F-4D97-AF65-F5344CB8AC3E}">
        <p14:creationId xmlns:p14="http://schemas.microsoft.com/office/powerpoint/2010/main" xmlns="" val="3200668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109651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Only slide">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34630"/>
            <a:ext cx="9134168" cy="62133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Tree>
    <p:extLst>
      <p:ext uri="{BB962C8B-B14F-4D97-AF65-F5344CB8AC3E}">
        <p14:creationId xmlns:p14="http://schemas.microsoft.com/office/powerpoint/2010/main" xmlns="" val="125844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744" y="2"/>
            <a:ext cx="9122424" cy="61173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2" name="Title 1"/>
          <p:cNvSpPr>
            <a:spLocks noGrp="1"/>
          </p:cNvSpPr>
          <p:nvPr>
            <p:ph type="title" hasCustomPrompt="1"/>
          </p:nvPr>
        </p:nvSpPr>
        <p:spPr>
          <a:xfrm>
            <a:off x="467544" y="962185"/>
            <a:ext cx="7776864" cy="566739"/>
          </a:xfrm>
        </p:spPr>
        <p:txBody>
          <a:bodyPr anchor="b">
            <a:noAutofit/>
          </a:bodyPr>
          <a:lstStyle>
            <a:lvl1pPr algn="l">
              <a:defRPr sz="2400" b="0">
                <a:latin typeface="+mn-lt"/>
              </a:defRPr>
            </a:lvl1pPr>
          </a:lstStyle>
          <a:p>
            <a:r>
              <a:rPr lang="en-US" dirty="0" smtClean="0"/>
              <a:t>Click to edit caption</a:t>
            </a:r>
            <a:endParaRPr lang="en-GB" dirty="0"/>
          </a:p>
        </p:txBody>
      </p:sp>
    </p:spTree>
    <p:extLst>
      <p:ext uri="{BB962C8B-B14F-4D97-AF65-F5344CB8AC3E}">
        <p14:creationId xmlns:p14="http://schemas.microsoft.com/office/powerpoint/2010/main" xmlns="" val="1840105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744" y="0"/>
            <a:ext cx="912242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Tree>
    <p:extLst>
      <p:ext uri="{BB962C8B-B14F-4D97-AF65-F5344CB8AC3E}">
        <p14:creationId xmlns:p14="http://schemas.microsoft.com/office/powerpoint/2010/main" xmlns="" val="200220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ull Page Image">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744" y="439402"/>
            <a:ext cx="9115529" cy="5677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2" name="Title 1"/>
          <p:cNvSpPr>
            <a:spLocks noGrp="1"/>
          </p:cNvSpPr>
          <p:nvPr>
            <p:ph type="title"/>
          </p:nvPr>
        </p:nvSpPr>
        <p:spPr>
          <a:xfrm>
            <a:off x="467544" y="1124745"/>
            <a:ext cx="8496944" cy="566739"/>
          </a:xfrm>
        </p:spPr>
        <p:txBody>
          <a:bodyPr anchor="b"/>
          <a:lstStyle>
            <a:lvl1pPr algn="l">
              <a:defRPr sz="2000" b="0">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0" y="-27384"/>
            <a:ext cx="9165388" cy="432048"/>
          </a:xfrm>
          <a:prstGeom prst="rect">
            <a:avLst/>
          </a:prstGeom>
        </p:spPr>
      </p:pic>
      <p:sp>
        <p:nvSpPr>
          <p:cNvPr id="12" name="Footer Placeholder 2"/>
          <p:cNvSpPr>
            <a:spLocks noGrp="1"/>
          </p:cNvSpPr>
          <p:nvPr>
            <p:ph type="ftr" sz="quarter" idx="3"/>
          </p:nvPr>
        </p:nvSpPr>
        <p:spPr>
          <a:xfrm>
            <a:off x="467544" y="6329193"/>
            <a:ext cx="6552728"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3" name="Slide Number Placeholder 3"/>
          <p:cNvSpPr>
            <a:spLocks noGrp="1"/>
          </p:cNvSpPr>
          <p:nvPr>
            <p:ph type="sldNum" sz="quarter" idx="4"/>
          </p:nvPr>
        </p:nvSpPr>
        <p:spPr>
          <a:xfrm>
            <a:off x="179512" y="6325427"/>
            <a:ext cx="288032"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670224A8-A971-4C24-83FA-0177ADE36131}" type="slidenum">
              <a:rPr lang="en-GB" smtClean="0"/>
              <a:pPr/>
              <a:t>‹#›</a:t>
            </a:fld>
            <a:endParaRPr lang="en-GB"/>
          </a:p>
        </p:txBody>
      </p:sp>
    </p:spTree>
    <p:extLst>
      <p:ext uri="{BB962C8B-B14F-4D97-AF65-F5344CB8AC3E}">
        <p14:creationId xmlns:p14="http://schemas.microsoft.com/office/powerpoint/2010/main" xmlns="" val="1080987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Website old">
    <p:bg>
      <p:bgPr>
        <a:solidFill>
          <a:srgbClr val="FFFFFF"/>
        </a:solidFill>
        <a:effectLst/>
      </p:bgPr>
    </p:bg>
    <p:spTree>
      <p:nvGrpSpPr>
        <p:cNvPr id="1" name=""/>
        <p:cNvGrpSpPr/>
        <p:nvPr/>
      </p:nvGrpSpPr>
      <p:grpSpPr>
        <a:xfrm>
          <a:off x="0" y="0"/>
          <a:ext cx="0" cy="0"/>
          <a:chOff x="0" y="0"/>
          <a:chExt cx="0" cy="0"/>
        </a:xfrm>
      </p:grpSpPr>
      <p:pic>
        <p:nvPicPr>
          <p:cNvPr id="7" name="Picture 6" descr="GLWG_CMYK.EP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3329" y="2043503"/>
            <a:ext cx="8457143" cy="2185143"/>
          </a:xfrm>
          <a:prstGeom prst="rect">
            <a:avLst/>
          </a:prstGeom>
        </p:spPr>
      </p:pic>
    </p:spTree>
    <p:extLst>
      <p:ext uri="{BB962C8B-B14F-4D97-AF65-F5344CB8AC3E}">
        <p14:creationId xmlns:p14="http://schemas.microsoft.com/office/powerpoint/2010/main" xmlns="" val="23133097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estions">
    <p:bg>
      <p:bgRef idx="1001">
        <a:schemeClr val="bg2"/>
      </p:bgRef>
    </p:bg>
    <p:spTree>
      <p:nvGrpSpPr>
        <p:cNvPr id="1" name=""/>
        <p:cNvGrpSpPr/>
        <p:nvPr/>
      </p:nvGrpSpPr>
      <p:grpSpPr>
        <a:xfrm>
          <a:off x="0" y="0"/>
          <a:ext cx="0" cy="0"/>
          <a:chOff x="0" y="0"/>
          <a:chExt cx="0" cy="0"/>
        </a:xfrm>
      </p:grpSpPr>
      <p:pic>
        <p:nvPicPr>
          <p:cNvPr id="6" name="Picture 5" descr="ThinkstockPhotos-499491420.jpg"/>
          <p:cNvPicPr>
            <a:picLocks noChangeAspect="1"/>
          </p:cNvPicPr>
          <p:nvPr/>
        </p:nvPicPr>
        <p:blipFill rotWithShape="1">
          <a:blip r:embed="rId2" cstate="screen">
            <a:extLst>
              <a:ext uri="{28A0092B-C50C-407E-A947-70E740481C1C}">
                <a14:useLocalDpi xmlns:a14="http://schemas.microsoft.com/office/drawing/2010/main" xmlns="" val="0"/>
              </a:ext>
            </a:extLst>
          </a:blip>
          <a:stretch/>
        </p:blipFill>
        <p:spPr>
          <a:xfrm>
            <a:off x="7030" y="-27384"/>
            <a:ext cx="9139428" cy="5602224"/>
          </a:xfrm>
          <a:prstGeom prst="rect">
            <a:avLst/>
          </a:prstGeom>
        </p:spPr>
      </p:pic>
      <p:sp>
        <p:nvSpPr>
          <p:cNvPr id="7" name="Picture Placeholder 6"/>
          <p:cNvSpPr>
            <a:spLocks noGrp="1"/>
          </p:cNvSpPr>
          <p:nvPr>
            <p:ph type="pic" sz="quarter" idx="10"/>
          </p:nvPr>
        </p:nvSpPr>
        <p:spPr>
          <a:xfrm>
            <a:off x="20954" y="-27382"/>
            <a:ext cx="9139238" cy="5600700"/>
          </a:xfrm>
        </p:spPr>
        <p:txBody>
          <a:bodyPr/>
          <a:lstStyle>
            <a:lvl1pPr marL="0" indent="0">
              <a:buNone/>
              <a:defRPr/>
            </a:lvl1pPr>
          </a:lstStyle>
          <a:p>
            <a:r>
              <a:rPr lang="en-US" smtClean="0"/>
              <a:t>Click icon to add picture</a:t>
            </a:r>
            <a:endParaRPr lang="en-GB" dirty="0"/>
          </a:p>
        </p:txBody>
      </p:sp>
      <p:sp>
        <p:nvSpPr>
          <p:cNvPr id="11" name="TextBox 10"/>
          <p:cNvSpPr txBox="1"/>
          <p:nvPr/>
        </p:nvSpPr>
        <p:spPr>
          <a:xfrm>
            <a:off x="323528" y="5950005"/>
            <a:ext cx="5688632" cy="461665"/>
          </a:xfrm>
          <a:prstGeom prst="rect">
            <a:avLst/>
          </a:prstGeom>
          <a:noFill/>
        </p:spPr>
        <p:txBody>
          <a:bodyPr wrap="square" rtlCol="0">
            <a:spAutoFit/>
          </a:bodyPr>
          <a:lstStyle/>
          <a:p>
            <a:r>
              <a:rPr lang="en-GB" sz="2400" dirty="0" smtClean="0">
                <a:solidFill>
                  <a:srgbClr val="FFFFFF"/>
                </a:solidFill>
                <a:latin typeface="Arial" panose="020B0604020202020204" pitchFamily="34" charset="0"/>
                <a:cs typeface="Arial" panose="020B0604020202020204" pitchFamily="34" charset="0"/>
              </a:rPr>
              <a:t>QUESTIONS</a:t>
            </a:r>
            <a:endParaRPr lang="en-GB" sz="2400" dirty="0">
              <a:solidFill>
                <a:srgbClr val="FFFFFF"/>
              </a:solidFill>
              <a:latin typeface="Arial" panose="020B0604020202020204" pitchFamily="34" charset="0"/>
              <a:cs typeface="Arial" panose="020B0604020202020204" pitchFamily="34" charset="0"/>
            </a:endParaRPr>
          </a:p>
        </p:txBody>
      </p:sp>
      <p:sp>
        <p:nvSpPr>
          <p:cNvPr id="13" name="TextBox 12"/>
          <p:cNvSpPr txBox="1"/>
          <p:nvPr/>
        </p:nvSpPr>
        <p:spPr>
          <a:xfrm>
            <a:off x="323528" y="5950005"/>
            <a:ext cx="5688632" cy="461665"/>
          </a:xfrm>
          <a:prstGeom prst="rect">
            <a:avLst/>
          </a:prstGeom>
          <a:noFill/>
        </p:spPr>
        <p:txBody>
          <a:bodyPr wrap="square" rtlCol="0">
            <a:spAutoFit/>
          </a:bodyPr>
          <a:lstStyle/>
          <a:p>
            <a:r>
              <a:rPr lang="en-GB" sz="2400" dirty="0" smtClean="0">
                <a:solidFill>
                  <a:srgbClr val="FFFFFF"/>
                </a:solidFill>
                <a:latin typeface="Arial" panose="020B0604020202020204" pitchFamily="34" charset="0"/>
                <a:cs typeface="Arial" panose="020B0604020202020204" pitchFamily="34" charset="0"/>
              </a:rPr>
              <a:t>QUESTIONS</a:t>
            </a:r>
            <a:endParaRPr lang="en-GB" sz="2400" dirty="0">
              <a:solidFill>
                <a:srgbClr val="FFFFFF"/>
              </a:solidFill>
              <a:latin typeface="Arial" panose="020B0604020202020204" pitchFamily="34" charset="0"/>
              <a:cs typeface="Arial" panose="020B0604020202020204" pitchFamily="34" charset="0"/>
            </a:endParaRPr>
          </a:p>
        </p:txBody>
      </p:sp>
      <p:pic>
        <p:nvPicPr>
          <p:cNvPr id="14" name="Picture 13" descr="GWLG_RGBR.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20272" y="6118510"/>
            <a:ext cx="1922400" cy="495777"/>
          </a:xfrm>
          <a:prstGeom prst="rect">
            <a:avLst/>
          </a:prstGeom>
        </p:spPr>
      </p:pic>
    </p:spTree>
    <p:extLst>
      <p:ext uri="{BB962C8B-B14F-4D97-AF65-F5344CB8AC3E}">
        <p14:creationId xmlns:p14="http://schemas.microsoft.com/office/powerpoint/2010/main" xmlns="" val="28569256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with Contact details">
    <p:bg>
      <p:bgPr>
        <a:solidFill>
          <a:srgbClr val="FFFFFF"/>
        </a:solid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xmlns="" val="0"/>
              </a:ext>
            </a:extLst>
          </a:blip>
          <a:stretch/>
        </p:blipFill>
        <p:spPr>
          <a:xfrm>
            <a:off x="-983" y="-1"/>
            <a:ext cx="9144000" cy="1471168"/>
          </a:xfrm>
          <a:prstGeom prst="rect">
            <a:avLst/>
          </a:prstGeom>
        </p:spPr>
      </p:pic>
      <p:cxnSp>
        <p:nvCxnSpPr>
          <p:cNvPr id="4" name="Straight Connector 3"/>
          <p:cNvCxnSpPr/>
          <p:nvPr/>
        </p:nvCxnSpPr>
        <p:spPr>
          <a:xfrm>
            <a:off x="2918868" y="2948947"/>
            <a:ext cx="294927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a:off x="2918868" y="2948947"/>
            <a:ext cx="2949279" cy="0"/>
          </a:xfrm>
          <a:prstGeom prst="line">
            <a:avLst/>
          </a:prstGeom>
        </p:spPr>
        <p:style>
          <a:lnRef idx="1">
            <a:schemeClr val="accent2"/>
          </a:lnRef>
          <a:fillRef idx="0">
            <a:schemeClr val="accent2"/>
          </a:fillRef>
          <a:effectRef idx="0">
            <a:schemeClr val="accent2"/>
          </a:effectRef>
          <a:fontRef idx="minor">
            <a:schemeClr val="tx1"/>
          </a:fontRef>
        </p:style>
      </p:cxnSp>
      <p:sp>
        <p:nvSpPr>
          <p:cNvPr id="46" name="TextBox 45"/>
          <p:cNvSpPr txBox="1"/>
          <p:nvPr/>
        </p:nvSpPr>
        <p:spPr>
          <a:xfrm>
            <a:off x="395536" y="441057"/>
            <a:ext cx="4968552" cy="584775"/>
          </a:xfrm>
          <a:prstGeom prst="rect">
            <a:avLst/>
          </a:prstGeom>
          <a:noFill/>
        </p:spPr>
        <p:txBody>
          <a:bodyPr wrap="square" rtlCol="0">
            <a:spAutoFit/>
          </a:bodyPr>
          <a:lstStyle/>
          <a:p>
            <a:r>
              <a:rPr lang="en-GB" sz="3200" b="0" baseline="0" dirty="0" smtClean="0">
                <a:solidFill>
                  <a:srgbClr val="FFFFFF"/>
                </a:solidFill>
                <a:latin typeface="+mn-lt"/>
              </a:rPr>
              <a:t>CONTACT</a:t>
            </a:r>
            <a:endParaRPr lang="en-GB" sz="3200" b="0" baseline="0" dirty="0">
              <a:solidFill>
                <a:srgbClr val="FFFFFF"/>
              </a:solidFill>
              <a:latin typeface="+mn-lt"/>
            </a:endParaRPr>
          </a:p>
        </p:txBody>
      </p:sp>
      <p:sp>
        <p:nvSpPr>
          <p:cNvPr id="48" name="Text Placeholder 12"/>
          <p:cNvSpPr>
            <a:spLocks noGrp="1"/>
          </p:cNvSpPr>
          <p:nvPr>
            <p:ph type="body" sz="quarter" idx="17" hasCustomPrompt="1"/>
          </p:nvPr>
        </p:nvSpPr>
        <p:spPr>
          <a:xfrm>
            <a:off x="2879725" y="1604797"/>
            <a:ext cx="5795963" cy="768085"/>
          </a:xfrm>
        </p:spPr>
        <p:txBody>
          <a:bodyPr anchor="b"/>
          <a:lstStyle>
            <a:lvl1pPr marL="0" indent="0">
              <a:buNone/>
              <a:defRPr sz="2000" i="0" cap="all" baseline="0">
                <a:solidFill>
                  <a:srgbClr val="000000"/>
                </a:solidFill>
                <a:latin typeface="Arial Bold" panose="020B0704020202020204" pitchFamily="34" charset="0"/>
                <a:cs typeface="Arial Bold" panose="020B0704020202020204" pitchFamily="34" charset="0"/>
              </a:defRPr>
            </a:lvl1pPr>
          </a:lstStyle>
          <a:p>
            <a:pPr lvl="0"/>
            <a:r>
              <a:rPr lang="en-GB" dirty="0" smtClean="0"/>
              <a:t>Type </a:t>
            </a:r>
            <a:r>
              <a:rPr lang="en-GB" dirty="0" err="1" smtClean="0"/>
              <a:t>firstname</a:t>
            </a:r>
            <a:r>
              <a:rPr lang="en-GB" dirty="0" smtClean="0"/>
              <a:t> </a:t>
            </a:r>
            <a:r>
              <a:rPr lang="en-GB" dirty="0" err="1" smtClean="0"/>
              <a:t>lastname</a:t>
            </a:r>
            <a:r>
              <a:rPr lang="en-GB" dirty="0" smtClean="0"/>
              <a:t> </a:t>
            </a:r>
            <a:endParaRPr lang="en-GB" dirty="0"/>
          </a:p>
        </p:txBody>
      </p:sp>
      <p:sp>
        <p:nvSpPr>
          <p:cNvPr id="49" name="Text Placeholder 12"/>
          <p:cNvSpPr>
            <a:spLocks noGrp="1"/>
          </p:cNvSpPr>
          <p:nvPr>
            <p:ph type="body" sz="quarter" idx="12" hasCustomPrompt="1"/>
          </p:nvPr>
        </p:nvSpPr>
        <p:spPr>
          <a:xfrm>
            <a:off x="2898667" y="2372883"/>
            <a:ext cx="5777023" cy="576064"/>
          </a:xfrm>
        </p:spPr>
        <p:txBody>
          <a:bodyPr/>
          <a:lstStyle>
            <a:lvl1pPr marL="0" indent="0">
              <a:buNone/>
              <a:defRPr sz="1400" i="1" baseline="0">
                <a:solidFill>
                  <a:srgbClr val="999085"/>
                </a:solidFill>
                <a:latin typeface="Arial" panose="020B0604020202020204" pitchFamily="34" charset="0"/>
                <a:cs typeface="Arial" panose="020B0604020202020204" pitchFamily="34" charset="0"/>
              </a:defRPr>
            </a:lvl1pPr>
          </a:lstStyle>
          <a:p>
            <a:pPr lvl="0"/>
            <a:r>
              <a:rPr lang="en-GB" dirty="0" smtClean="0"/>
              <a:t>Type the designation</a:t>
            </a:r>
            <a:endParaRPr lang="en-GB" dirty="0"/>
          </a:p>
        </p:txBody>
      </p:sp>
      <p:sp>
        <p:nvSpPr>
          <p:cNvPr id="50" name="TextBox 49"/>
          <p:cNvSpPr txBox="1"/>
          <p:nvPr/>
        </p:nvSpPr>
        <p:spPr>
          <a:xfrm>
            <a:off x="2267747" y="6235376"/>
            <a:ext cx="4544787" cy="415498"/>
          </a:xfrm>
          <a:prstGeom prst="rect">
            <a:avLst/>
          </a:prstGeom>
          <a:noFill/>
        </p:spPr>
        <p:txBody>
          <a:bodyPr wrap="square" rtlCol="0">
            <a:spAutoFit/>
          </a:bodyPr>
          <a:lstStyle/>
          <a:p>
            <a:pPr algn="l"/>
            <a:r>
              <a:rPr lang="en-CA" sz="700" dirty="0" err="1" smtClean="0">
                <a:solidFill>
                  <a:srgbClr val="281D39"/>
                </a:solidFill>
                <a:latin typeface="Arial"/>
                <a:cs typeface="Arial"/>
              </a:rPr>
              <a:t>Gowling</a:t>
            </a:r>
            <a:r>
              <a:rPr lang="en-CA" sz="700" dirty="0" smtClean="0">
                <a:solidFill>
                  <a:srgbClr val="281D39"/>
                </a:solidFill>
                <a:latin typeface="Arial"/>
                <a:cs typeface="Arial"/>
              </a:rPr>
              <a:t> WLG (UK) LLP is a member of </a:t>
            </a:r>
            <a:r>
              <a:rPr lang="en-CA" sz="700" dirty="0" err="1" smtClean="0">
                <a:solidFill>
                  <a:srgbClr val="281D39"/>
                </a:solidFill>
                <a:latin typeface="Arial"/>
                <a:cs typeface="Arial"/>
              </a:rPr>
              <a:t>Gowling</a:t>
            </a:r>
            <a:r>
              <a:rPr lang="en-CA" sz="700" dirty="0" smtClean="0">
                <a:solidFill>
                  <a:srgbClr val="281D39"/>
                </a:solidFill>
                <a:latin typeface="Arial"/>
                <a:cs typeface="Arial"/>
              </a:rPr>
              <a:t> WLG, an international law</a:t>
            </a:r>
            <a:r>
              <a:rPr lang="en-CA" sz="700" baseline="0" dirty="0" smtClean="0">
                <a:solidFill>
                  <a:srgbClr val="281D39"/>
                </a:solidFill>
                <a:latin typeface="Arial"/>
                <a:cs typeface="Arial"/>
              </a:rPr>
              <a:t> </a:t>
            </a:r>
            <a:r>
              <a:rPr lang="en-CA" sz="700" dirty="0" smtClean="0">
                <a:solidFill>
                  <a:srgbClr val="281D39"/>
                </a:solidFill>
                <a:latin typeface="Arial"/>
                <a:cs typeface="Arial"/>
              </a:rPr>
              <a:t>firm which consists of independent</a:t>
            </a:r>
            <a:r>
              <a:rPr lang="en-CA" sz="700" baseline="0" dirty="0" smtClean="0">
                <a:solidFill>
                  <a:srgbClr val="281D39"/>
                </a:solidFill>
                <a:latin typeface="Arial"/>
                <a:cs typeface="Arial"/>
              </a:rPr>
              <a:t> </a:t>
            </a:r>
            <a:r>
              <a:rPr lang="en-CA" sz="700" dirty="0" smtClean="0">
                <a:solidFill>
                  <a:srgbClr val="281D39"/>
                </a:solidFill>
                <a:latin typeface="Arial"/>
                <a:cs typeface="Arial"/>
              </a:rPr>
              <a:t>and</a:t>
            </a:r>
            <a:r>
              <a:rPr lang="en-CA" sz="700" baseline="0" dirty="0" smtClean="0">
                <a:solidFill>
                  <a:srgbClr val="281D39"/>
                </a:solidFill>
                <a:latin typeface="Arial"/>
                <a:cs typeface="Arial"/>
              </a:rPr>
              <a:t> </a:t>
            </a:r>
            <a:r>
              <a:rPr lang="en-CA" sz="700" dirty="0" smtClean="0">
                <a:solidFill>
                  <a:srgbClr val="281D39"/>
                </a:solidFill>
                <a:latin typeface="Arial"/>
                <a:cs typeface="Arial"/>
              </a:rPr>
              <a:t>autonomous</a:t>
            </a:r>
            <a:r>
              <a:rPr lang="en-CA" sz="700" baseline="0" dirty="0" smtClean="0">
                <a:solidFill>
                  <a:srgbClr val="281D39"/>
                </a:solidFill>
                <a:latin typeface="Arial"/>
                <a:cs typeface="Arial"/>
              </a:rPr>
              <a:t> </a:t>
            </a:r>
            <a:r>
              <a:rPr lang="en-CA" sz="700" dirty="0" smtClean="0">
                <a:solidFill>
                  <a:srgbClr val="281D39"/>
                </a:solidFill>
                <a:latin typeface="Arial"/>
                <a:cs typeface="Arial"/>
              </a:rPr>
              <a:t>entities providing services around the world.</a:t>
            </a:r>
            <a:r>
              <a:rPr lang="en-CA" sz="700" baseline="0" dirty="0" smtClean="0">
                <a:solidFill>
                  <a:srgbClr val="281D39"/>
                </a:solidFill>
                <a:latin typeface="Arial"/>
                <a:cs typeface="Arial"/>
              </a:rPr>
              <a:t> </a:t>
            </a:r>
            <a:r>
              <a:rPr lang="en-CA" sz="700" dirty="0" smtClean="0">
                <a:solidFill>
                  <a:srgbClr val="281D39"/>
                </a:solidFill>
                <a:latin typeface="Arial"/>
                <a:cs typeface="Arial"/>
              </a:rPr>
              <a:t>Our structure is explained in more detail at www.gowlingwlg.com/legal</a:t>
            </a:r>
            <a:endParaRPr lang="en-US" sz="700" dirty="0">
              <a:solidFill>
                <a:srgbClr val="281D39"/>
              </a:solidFill>
              <a:latin typeface="Arial"/>
              <a:cs typeface="Arial"/>
            </a:endParaRPr>
          </a:p>
        </p:txBody>
      </p:sp>
      <p:sp>
        <p:nvSpPr>
          <p:cNvPr id="51" name="TextBox 50"/>
          <p:cNvSpPr txBox="1"/>
          <p:nvPr/>
        </p:nvSpPr>
        <p:spPr>
          <a:xfrm>
            <a:off x="35496" y="6241960"/>
            <a:ext cx="3456384" cy="307777"/>
          </a:xfrm>
          <a:prstGeom prst="rect">
            <a:avLst/>
          </a:prstGeom>
          <a:noFill/>
        </p:spPr>
        <p:txBody>
          <a:bodyPr wrap="square" rtlCol="0">
            <a:spAutoFit/>
          </a:bodyPr>
          <a:lstStyle/>
          <a:p>
            <a:r>
              <a:rPr lang="en-GB" sz="1400" b="1" dirty="0" smtClean="0">
                <a:solidFill>
                  <a:schemeClr val="tx2"/>
                </a:solidFill>
              </a:rPr>
              <a:t>www.gowlingwlg.com</a:t>
            </a:r>
            <a:endParaRPr lang="en-GB" sz="1600" b="1" dirty="0">
              <a:solidFill>
                <a:schemeClr val="tx2"/>
              </a:solidFill>
            </a:endParaRPr>
          </a:p>
        </p:txBody>
      </p:sp>
      <p:pic>
        <p:nvPicPr>
          <p:cNvPr id="52" name="Picture 51" descr="icons.eps"/>
          <p:cNvPicPr>
            <a:picLocks noChangeAspect="1"/>
          </p:cNvPicPr>
          <p:nvPr/>
        </p:nvPicPr>
        <p:blipFill rotWithShape="1">
          <a:blip r:embed="rId3" cstate="print">
            <a:extLst>
              <a:ext uri="{28A0092B-C50C-407E-A947-70E740481C1C}">
                <a14:useLocalDpi xmlns:a14="http://schemas.microsoft.com/office/drawing/2010/main" xmlns="" val="0"/>
              </a:ext>
            </a:extLst>
          </a:blip>
          <a:srcRect l="36164" t="40239" r="61060" b="54983"/>
          <a:stretch/>
        </p:blipFill>
        <p:spPr>
          <a:xfrm>
            <a:off x="2918865" y="3058832"/>
            <a:ext cx="268016" cy="475461"/>
          </a:xfrm>
          <a:prstGeom prst="rect">
            <a:avLst/>
          </a:prstGeom>
        </p:spPr>
      </p:pic>
      <p:pic>
        <p:nvPicPr>
          <p:cNvPr id="53" name="Picture 52" descr="icons.eps"/>
          <p:cNvPicPr>
            <a:picLocks noChangeAspect="1"/>
          </p:cNvPicPr>
          <p:nvPr/>
        </p:nvPicPr>
        <p:blipFill rotWithShape="1">
          <a:blip r:embed="rId3" cstate="print">
            <a:extLst>
              <a:ext uri="{28A0092B-C50C-407E-A947-70E740481C1C}">
                <a14:useLocalDpi xmlns:a14="http://schemas.microsoft.com/office/drawing/2010/main" xmlns="" val="0"/>
              </a:ext>
            </a:extLst>
          </a:blip>
          <a:srcRect l="52128" t="41021" r="43795" b="55750"/>
          <a:stretch/>
        </p:blipFill>
        <p:spPr>
          <a:xfrm>
            <a:off x="2882081" y="3664850"/>
            <a:ext cx="393775" cy="321257"/>
          </a:xfrm>
          <a:prstGeom prst="rect">
            <a:avLst/>
          </a:prstGeom>
        </p:spPr>
      </p:pic>
      <p:pic>
        <p:nvPicPr>
          <p:cNvPr id="54" name="Picture 53" descr="icons.eps"/>
          <p:cNvPicPr>
            <a:picLocks noChangeAspect="1"/>
          </p:cNvPicPr>
          <p:nvPr/>
        </p:nvPicPr>
        <p:blipFill rotWithShape="1">
          <a:blip r:embed="rId3" cstate="print">
            <a:extLst>
              <a:ext uri="{28A0092B-C50C-407E-A947-70E740481C1C}">
                <a14:useLocalDpi xmlns:a14="http://schemas.microsoft.com/office/drawing/2010/main" xmlns="" val="0"/>
              </a:ext>
            </a:extLst>
          </a:blip>
          <a:srcRect l="73036" t="68940" r="23157" b="26309"/>
          <a:stretch/>
        </p:blipFill>
        <p:spPr>
          <a:xfrm>
            <a:off x="2860230" y="4080444"/>
            <a:ext cx="367605" cy="472739"/>
          </a:xfrm>
          <a:prstGeom prst="rect">
            <a:avLst/>
          </a:prstGeom>
        </p:spPr>
      </p:pic>
      <p:pic>
        <p:nvPicPr>
          <p:cNvPr id="55" name="Picture 54" descr="icons.eps"/>
          <p:cNvPicPr>
            <a:picLocks noChangeAspect="1"/>
          </p:cNvPicPr>
          <p:nvPr/>
        </p:nvPicPr>
        <p:blipFill rotWithShape="1">
          <a:blip r:embed="rId3" cstate="print">
            <a:extLst>
              <a:ext uri="{28A0092B-C50C-407E-A947-70E740481C1C}">
                <a14:useLocalDpi xmlns:a14="http://schemas.microsoft.com/office/drawing/2010/main" xmlns="" val="0"/>
              </a:ext>
            </a:extLst>
          </a:blip>
          <a:srcRect l="67661" t="68940" r="28532" b="26309"/>
          <a:stretch/>
        </p:blipFill>
        <p:spPr>
          <a:xfrm>
            <a:off x="2874385" y="4588444"/>
            <a:ext cx="367605" cy="472739"/>
          </a:xfrm>
          <a:prstGeom prst="rect">
            <a:avLst/>
          </a:prstGeom>
        </p:spPr>
      </p:pic>
      <p:sp>
        <p:nvSpPr>
          <p:cNvPr id="56" name="Text Placeholder 12"/>
          <p:cNvSpPr>
            <a:spLocks noGrp="1"/>
          </p:cNvSpPr>
          <p:nvPr>
            <p:ph type="body" sz="quarter" idx="16" hasCustomPrompt="1"/>
          </p:nvPr>
        </p:nvSpPr>
        <p:spPr>
          <a:xfrm>
            <a:off x="3347864" y="4581129"/>
            <a:ext cx="4256856" cy="384043"/>
          </a:xfrm>
        </p:spPr>
        <p:txBody>
          <a:bodyPr/>
          <a:lstStyle>
            <a:lvl1pPr marL="0" indent="0">
              <a:buNone/>
              <a:defRPr sz="1400" i="0" baseline="0">
                <a:latin typeface="Arial" panose="020B0604020202020204" pitchFamily="34" charset="0"/>
                <a:cs typeface="Arial" panose="020B0604020202020204" pitchFamily="34" charset="0"/>
              </a:defRPr>
            </a:lvl1pPr>
          </a:lstStyle>
          <a:p>
            <a:pPr lvl="0"/>
            <a:r>
              <a:rPr lang="en-GB" dirty="0" smtClean="0"/>
              <a:t>Type linked in address</a:t>
            </a:r>
            <a:endParaRPr lang="en-GB" dirty="0"/>
          </a:p>
        </p:txBody>
      </p:sp>
      <p:sp>
        <p:nvSpPr>
          <p:cNvPr id="57" name="Text Placeholder 12"/>
          <p:cNvSpPr>
            <a:spLocks noGrp="1"/>
          </p:cNvSpPr>
          <p:nvPr>
            <p:ph type="body" sz="quarter" idx="15" hasCustomPrompt="1"/>
          </p:nvPr>
        </p:nvSpPr>
        <p:spPr>
          <a:xfrm>
            <a:off x="3347864" y="4101076"/>
            <a:ext cx="4256856" cy="384043"/>
          </a:xfrm>
        </p:spPr>
        <p:txBody>
          <a:bodyPr/>
          <a:lstStyle>
            <a:lvl1pPr marL="0" indent="0">
              <a:buNone/>
              <a:defRPr sz="1400" i="0" baseline="0">
                <a:latin typeface="Arial" panose="020B0604020202020204" pitchFamily="34" charset="0"/>
                <a:cs typeface="Arial" panose="020B0604020202020204" pitchFamily="34" charset="0"/>
              </a:defRPr>
            </a:lvl1pPr>
          </a:lstStyle>
          <a:p>
            <a:pPr lvl="0"/>
            <a:r>
              <a:rPr lang="en-GB" dirty="0" smtClean="0"/>
              <a:t>Type twitter  address</a:t>
            </a:r>
            <a:endParaRPr lang="en-GB" dirty="0"/>
          </a:p>
        </p:txBody>
      </p:sp>
      <p:sp>
        <p:nvSpPr>
          <p:cNvPr id="58" name="Text Placeholder 12"/>
          <p:cNvSpPr>
            <a:spLocks noGrp="1"/>
          </p:cNvSpPr>
          <p:nvPr>
            <p:ph type="body" sz="quarter" idx="14" hasCustomPrompt="1"/>
          </p:nvPr>
        </p:nvSpPr>
        <p:spPr>
          <a:xfrm>
            <a:off x="3347864" y="3621021"/>
            <a:ext cx="4256856" cy="384043"/>
          </a:xfrm>
        </p:spPr>
        <p:txBody>
          <a:bodyPr/>
          <a:lstStyle>
            <a:lvl1pPr marL="0" indent="0">
              <a:buNone/>
              <a:defRPr sz="1400" i="0" baseline="0">
                <a:latin typeface="Arial" panose="020B0604020202020204" pitchFamily="34" charset="0"/>
                <a:cs typeface="Arial" panose="020B0604020202020204" pitchFamily="34" charset="0"/>
              </a:defRPr>
            </a:lvl1pPr>
          </a:lstStyle>
          <a:p>
            <a:pPr lvl="0"/>
            <a:r>
              <a:rPr lang="en-GB" dirty="0" smtClean="0"/>
              <a:t>Type email address</a:t>
            </a:r>
            <a:endParaRPr lang="en-GB" dirty="0"/>
          </a:p>
        </p:txBody>
      </p:sp>
      <p:sp>
        <p:nvSpPr>
          <p:cNvPr id="59" name="Text Placeholder 12"/>
          <p:cNvSpPr>
            <a:spLocks noGrp="1"/>
          </p:cNvSpPr>
          <p:nvPr>
            <p:ph type="body" sz="quarter" idx="13" hasCustomPrompt="1"/>
          </p:nvPr>
        </p:nvSpPr>
        <p:spPr>
          <a:xfrm>
            <a:off x="3347864" y="3100453"/>
            <a:ext cx="4256856" cy="384043"/>
          </a:xfrm>
        </p:spPr>
        <p:txBody>
          <a:bodyPr/>
          <a:lstStyle>
            <a:lvl1pPr marL="0" indent="0">
              <a:buNone/>
              <a:defRPr sz="1400" i="0" baseline="0">
                <a:latin typeface="Arial" panose="020B0604020202020204" pitchFamily="34" charset="0"/>
                <a:cs typeface="Arial" panose="020B0604020202020204" pitchFamily="34" charset="0"/>
              </a:defRPr>
            </a:lvl1pPr>
          </a:lstStyle>
          <a:p>
            <a:pPr lvl="0"/>
            <a:r>
              <a:rPr lang="en-GB" dirty="0" smtClean="0"/>
              <a:t>Type the phone number</a:t>
            </a:r>
            <a:endParaRPr lang="en-GB" dirty="0"/>
          </a:p>
        </p:txBody>
      </p:sp>
      <p:sp>
        <p:nvSpPr>
          <p:cNvPr id="60" name="Picture Placeholder 4"/>
          <p:cNvSpPr>
            <a:spLocks noGrp="1"/>
          </p:cNvSpPr>
          <p:nvPr>
            <p:ph type="pic" sz="quarter" idx="10"/>
          </p:nvPr>
        </p:nvSpPr>
        <p:spPr>
          <a:xfrm>
            <a:off x="395536" y="1841169"/>
            <a:ext cx="2391917" cy="3027993"/>
          </a:xfrm>
        </p:spPr>
        <p:txBody>
          <a:bodyPr/>
          <a:lstStyle>
            <a:lvl1pPr marL="0" indent="0">
              <a:buFontTx/>
              <a:buNone/>
              <a:defRPr/>
            </a:lvl1pPr>
          </a:lstStyle>
          <a:p>
            <a:r>
              <a:rPr lang="en-US" smtClean="0"/>
              <a:t>Click icon to add picture</a:t>
            </a:r>
            <a:endParaRPr lang="en-GB" dirty="0"/>
          </a:p>
        </p:txBody>
      </p:sp>
      <p:cxnSp>
        <p:nvCxnSpPr>
          <p:cNvPr id="20" name="Straight Connector 19"/>
          <p:cNvCxnSpPr/>
          <p:nvPr/>
        </p:nvCxnSpPr>
        <p:spPr>
          <a:xfrm>
            <a:off x="2918868" y="2948947"/>
            <a:ext cx="2949279" cy="0"/>
          </a:xfrm>
          <a:prstGeom prst="line">
            <a:avLst/>
          </a:prstGeom>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395536" y="441057"/>
            <a:ext cx="4968552" cy="584775"/>
          </a:xfrm>
          <a:prstGeom prst="rect">
            <a:avLst/>
          </a:prstGeom>
          <a:noFill/>
        </p:spPr>
        <p:txBody>
          <a:bodyPr wrap="square" rtlCol="0">
            <a:spAutoFit/>
          </a:bodyPr>
          <a:lstStyle/>
          <a:p>
            <a:r>
              <a:rPr lang="en-GB" sz="3200" b="0" baseline="0" dirty="0" smtClean="0">
                <a:solidFill>
                  <a:srgbClr val="FFFFFF"/>
                </a:solidFill>
                <a:latin typeface="+mn-lt"/>
              </a:rPr>
              <a:t>CONTACT</a:t>
            </a:r>
            <a:endParaRPr lang="en-GB" sz="3200" b="0" baseline="0" dirty="0">
              <a:solidFill>
                <a:srgbClr val="FFFFFF"/>
              </a:solidFill>
              <a:latin typeface="+mn-lt"/>
            </a:endParaRPr>
          </a:p>
        </p:txBody>
      </p:sp>
      <p:sp>
        <p:nvSpPr>
          <p:cNvPr id="22" name="TextBox 21"/>
          <p:cNvSpPr txBox="1"/>
          <p:nvPr/>
        </p:nvSpPr>
        <p:spPr>
          <a:xfrm>
            <a:off x="2267747" y="6235376"/>
            <a:ext cx="4544787" cy="415498"/>
          </a:xfrm>
          <a:prstGeom prst="rect">
            <a:avLst/>
          </a:prstGeom>
          <a:noFill/>
        </p:spPr>
        <p:txBody>
          <a:bodyPr wrap="square" rtlCol="0">
            <a:spAutoFit/>
          </a:bodyPr>
          <a:lstStyle/>
          <a:p>
            <a:pPr algn="l"/>
            <a:r>
              <a:rPr lang="en-CA" sz="700" dirty="0" err="1" smtClean="0">
                <a:solidFill>
                  <a:srgbClr val="281D39"/>
                </a:solidFill>
                <a:latin typeface="Arial"/>
                <a:cs typeface="Arial"/>
              </a:rPr>
              <a:t>Gowling</a:t>
            </a:r>
            <a:r>
              <a:rPr lang="en-CA" sz="700" dirty="0" smtClean="0">
                <a:solidFill>
                  <a:srgbClr val="281D39"/>
                </a:solidFill>
                <a:latin typeface="Arial"/>
                <a:cs typeface="Arial"/>
              </a:rPr>
              <a:t> WLG (UK) LLP is a member of </a:t>
            </a:r>
            <a:r>
              <a:rPr lang="en-CA" sz="700" dirty="0" err="1" smtClean="0">
                <a:solidFill>
                  <a:srgbClr val="281D39"/>
                </a:solidFill>
                <a:latin typeface="Arial"/>
                <a:cs typeface="Arial"/>
              </a:rPr>
              <a:t>Gowling</a:t>
            </a:r>
            <a:r>
              <a:rPr lang="en-CA" sz="700" dirty="0" smtClean="0">
                <a:solidFill>
                  <a:srgbClr val="281D39"/>
                </a:solidFill>
                <a:latin typeface="Arial"/>
                <a:cs typeface="Arial"/>
              </a:rPr>
              <a:t> WLG, an international law</a:t>
            </a:r>
            <a:r>
              <a:rPr lang="en-CA" sz="700" baseline="0" dirty="0" smtClean="0">
                <a:solidFill>
                  <a:srgbClr val="281D39"/>
                </a:solidFill>
                <a:latin typeface="Arial"/>
                <a:cs typeface="Arial"/>
              </a:rPr>
              <a:t> </a:t>
            </a:r>
            <a:r>
              <a:rPr lang="en-CA" sz="700" dirty="0" smtClean="0">
                <a:solidFill>
                  <a:srgbClr val="281D39"/>
                </a:solidFill>
                <a:latin typeface="Arial"/>
                <a:cs typeface="Arial"/>
              </a:rPr>
              <a:t>firm which consists of independent</a:t>
            </a:r>
            <a:r>
              <a:rPr lang="en-CA" sz="700" baseline="0" dirty="0" smtClean="0">
                <a:solidFill>
                  <a:srgbClr val="281D39"/>
                </a:solidFill>
                <a:latin typeface="Arial"/>
                <a:cs typeface="Arial"/>
              </a:rPr>
              <a:t> </a:t>
            </a:r>
            <a:r>
              <a:rPr lang="en-CA" sz="700" dirty="0" smtClean="0">
                <a:solidFill>
                  <a:srgbClr val="281D39"/>
                </a:solidFill>
                <a:latin typeface="Arial"/>
                <a:cs typeface="Arial"/>
              </a:rPr>
              <a:t>and</a:t>
            </a:r>
            <a:r>
              <a:rPr lang="en-CA" sz="700" baseline="0" dirty="0" smtClean="0">
                <a:solidFill>
                  <a:srgbClr val="281D39"/>
                </a:solidFill>
                <a:latin typeface="Arial"/>
                <a:cs typeface="Arial"/>
              </a:rPr>
              <a:t> </a:t>
            </a:r>
            <a:r>
              <a:rPr lang="en-CA" sz="700" dirty="0" smtClean="0">
                <a:solidFill>
                  <a:srgbClr val="281D39"/>
                </a:solidFill>
                <a:latin typeface="Arial"/>
                <a:cs typeface="Arial"/>
              </a:rPr>
              <a:t>autonomous</a:t>
            </a:r>
            <a:r>
              <a:rPr lang="en-CA" sz="700" baseline="0" dirty="0" smtClean="0">
                <a:solidFill>
                  <a:srgbClr val="281D39"/>
                </a:solidFill>
                <a:latin typeface="Arial"/>
                <a:cs typeface="Arial"/>
              </a:rPr>
              <a:t> </a:t>
            </a:r>
            <a:r>
              <a:rPr lang="en-CA" sz="700" dirty="0" smtClean="0">
                <a:solidFill>
                  <a:srgbClr val="281D39"/>
                </a:solidFill>
                <a:latin typeface="Arial"/>
                <a:cs typeface="Arial"/>
              </a:rPr>
              <a:t>entities providing services around the world.</a:t>
            </a:r>
            <a:r>
              <a:rPr lang="en-CA" sz="700" baseline="0" dirty="0" smtClean="0">
                <a:solidFill>
                  <a:srgbClr val="281D39"/>
                </a:solidFill>
                <a:latin typeface="Arial"/>
                <a:cs typeface="Arial"/>
              </a:rPr>
              <a:t> </a:t>
            </a:r>
            <a:r>
              <a:rPr lang="en-CA" sz="700" dirty="0" smtClean="0">
                <a:solidFill>
                  <a:srgbClr val="281D39"/>
                </a:solidFill>
                <a:latin typeface="Arial"/>
                <a:cs typeface="Arial"/>
              </a:rPr>
              <a:t>Our structure is explained in more detail at www.gowlingwlg.com/legal</a:t>
            </a:r>
            <a:endParaRPr lang="en-US" sz="700" dirty="0">
              <a:solidFill>
                <a:srgbClr val="281D39"/>
              </a:solidFill>
              <a:latin typeface="Arial"/>
              <a:cs typeface="Arial"/>
            </a:endParaRPr>
          </a:p>
        </p:txBody>
      </p:sp>
      <p:sp>
        <p:nvSpPr>
          <p:cNvPr id="23" name="TextBox 22"/>
          <p:cNvSpPr txBox="1"/>
          <p:nvPr/>
        </p:nvSpPr>
        <p:spPr>
          <a:xfrm>
            <a:off x="35496" y="6241960"/>
            <a:ext cx="3456384" cy="307777"/>
          </a:xfrm>
          <a:prstGeom prst="rect">
            <a:avLst/>
          </a:prstGeom>
          <a:noFill/>
        </p:spPr>
        <p:txBody>
          <a:bodyPr wrap="square" rtlCol="0">
            <a:spAutoFit/>
          </a:bodyPr>
          <a:lstStyle/>
          <a:p>
            <a:r>
              <a:rPr lang="en-GB" sz="1400" b="1" dirty="0" smtClean="0">
                <a:solidFill>
                  <a:schemeClr val="tx2"/>
                </a:solidFill>
              </a:rPr>
              <a:t>www.gowlingwlg.com</a:t>
            </a:r>
            <a:endParaRPr lang="en-GB" sz="1600" b="1" dirty="0">
              <a:solidFill>
                <a:schemeClr val="tx2"/>
              </a:solidFill>
            </a:endParaRPr>
          </a:p>
        </p:txBody>
      </p:sp>
      <p:pic>
        <p:nvPicPr>
          <p:cNvPr id="24" name="Picture 23" descr="icons.eps"/>
          <p:cNvPicPr>
            <a:picLocks noChangeAspect="1"/>
          </p:cNvPicPr>
          <p:nvPr/>
        </p:nvPicPr>
        <p:blipFill rotWithShape="1">
          <a:blip r:embed="rId3" cstate="print">
            <a:extLst>
              <a:ext uri="{28A0092B-C50C-407E-A947-70E740481C1C}">
                <a14:useLocalDpi xmlns:a14="http://schemas.microsoft.com/office/drawing/2010/main" xmlns="" val="0"/>
              </a:ext>
            </a:extLst>
          </a:blip>
          <a:srcRect l="36164" t="40239" r="61060" b="54983"/>
          <a:stretch/>
        </p:blipFill>
        <p:spPr>
          <a:xfrm>
            <a:off x="2918865" y="3058832"/>
            <a:ext cx="268016" cy="475461"/>
          </a:xfrm>
          <a:prstGeom prst="rect">
            <a:avLst/>
          </a:prstGeom>
        </p:spPr>
      </p:pic>
      <p:pic>
        <p:nvPicPr>
          <p:cNvPr id="25" name="Picture 24" descr="icons.eps"/>
          <p:cNvPicPr>
            <a:picLocks noChangeAspect="1"/>
          </p:cNvPicPr>
          <p:nvPr/>
        </p:nvPicPr>
        <p:blipFill rotWithShape="1">
          <a:blip r:embed="rId3" cstate="print">
            <a:extLst>
              <a:ext uri="{28A0092B-C50C-407E-A947-70E740481C1C}">
                <a14:useLocalDpi xmlns:a14="http://schemas.microsoft.com/office/drawing/2010/main" xmlns="" val="0"/>
              </a:ext>
            </a:extLst>
          </a:blip>
          <a:srcRect l="52128" t="41021" r="43795" b="55750"/>
          <a:stretch/>
        </p:blipFill>
        <p:spPr>
          <a:xfrm>
            <a:off x="2882081" y="3664850"/>
            <a:ext cx="393775" cy="321257"/>
          </a:xfrm>
          <a:prstGeom prst="rect">
            <a:avLst/>
          </a:prstGeom>
        </p:spPr>
      </p:pic>
      <p:pic>
        <p:nvPicPr>
          <p:cNvPr id="26" name="Picture 25" descr="icons.eps"/>
          <p:cNvPicPr>
            <a:picLocks noChangeAspect="1"/>
          </p:cNvPicPr>
          <p:nvPr/>
        </p:nvPicPr>
        <p:blipFill rotWithShape="1">
          <a:blip r:embed="rId3" cstate="print">
            <a:extLst>
              <a:ext uri="{28A0092B-C50C-407E-A947-70E740481C1C}">
                <a14:useLocalDpi xmlns:a14="http://schemas.microsoft.com/office/drawing/2010/main" xmlns="" val="0"/>
              </a:ext>
            </a:extLst>
          </a:blip>
          <a:srcRect l="73036" t="68940" r="23157" b="26309"/>
          <a:stretch/>
        </p:blipFill>
        <p:spPr>
          <a:xfrm>
            <a:off x="2860230" y="4080444"/>
            <a:ext cx="367605" cy="472739"/>
          </a:xfrm>
          <a:prstGeom prst="rect">
            <a:avLst/>
          </a:prstGeom>
        </p:spPr>
      </p:pic>
      <p:pic>
        <p:nvPicPr>
          <p:cNvPr id="27" name="Picture 26" descr="icons.eps"/>
          <p:cNvPicPr>
            <a:picLocks noChangeAspect="1"/>
          </p:cNvPicPr>
          <p:nvPr/>
        </p:nvPicPr>
        <p:blipFill rotWithShape="1">
          <a:blip r:embed="rId3" cstate="print">
            <a:extLst>
              <a:ext uri="{28A0092B-C50C-407E-A947-70E740481C1C}">
                <a14:useLocalDpi xmlns:a14="http://schemas.microsoft.com/office/drawing/2010/main" xmlns="" val="0"/>
              </a:ext>
            </a:extLst>
          </a:blip>
          <a:srcRect l="67661" t="68940" r="28532" b="26309"/>
          <a:stretch/>
        </p:blipFill>
        <p:spPr>
          <a:xfrm>
            <a:off x="2874385" y="4588444"/>
            <a:ext cx="367605" cy="472739"/>
          </a:xfrm>
          <a:prstGeom prst="rect">
            <a:avLst/>
          </a:prstGeom>
        </p:spPr>
      </p:pic>
    </p:spTree>
    <p:extLst>
      <p:ext uri="{BB962C8B-B14F-4D97-AF65-F5344CB8AC3E}">
        <p14:creationId xmlns:p14="http://schemas.microsoft.com/office/powerpoint/2010/main" xmlns="" val="598521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Website">
    <p:bg>
      <p:bgPr>
        <a:solidFill>
          <a:srgbClr val="2A1C42"/>
        </a:solidFill>
        <a:effectLst/>
      </p:bgPr>
    </p:bg>
    <p:spTree>
      <p:nvGrpSpPr>
        <p:cNvPr id="1" name=""/>
        <p:cNvGrpSpPr/>
        <p:nvPr/>
      </p:nvGrpSpPr>
      <p:grpSpPr>
        <a:xfrm>
          <a:off x="0" y="0"/>
          <a:ext cx="0" cy="0"/>
          <a:chOff x="0" y="0"/>
          <a:chExt cx="0" cy="0"/>
        </a:xfrm>
      </p:grpSpPr>
      <p:pic>
        <p:nvPicPr>
          <p:cNvPr id="7" name="Picture 6" descr="GWLG_RGBR.PNG"/>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372865" y="2060849"/>
            <a:ext cx="8442263" cy="2176092"/>
          </a:xfrm>
          <a:prstGeom prst="rect">
            <a:avLst/>
          </a:prstGeom>
        </p:spPr>
      </p:pic>
    </p:spTree>
    <p:extLst>
      <p:ext uri="{BB962C8B-B14F-4D97-AF65-F5344CB8AC3E}">
        <p14:creationId xmlns:p14="http://schemas.microsoft.com/office/powerpoint/2010/main" xmlns="" val="1380815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End with Contact details edit">
    <p:bg>
      <p:bgPr>
        <a:solidFill>
          <a:srgbClr val="FFFFFF"/>
        </a:solidFill>
        <a:effectLst/>
      </p:bgPr>
    </p:bg>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screen">
            <a:extLst>
              <a:ext uri="{28A0092B-C50C-407E-A947-70E740481C1C}">
                <a14:useLocalDpi xmlns:a14="http://schemas.microsoft.com/office/drawing/2010/main" xmlns="" val="0"/>
              </a:ext>
            </a:extLst>
          </a:blip>
          <a:stretch/>
        </p:blipFill>
        <p:spPr>
          <a:xfrm>
            <a:off x="-983" y="-1"/>
            <a:ext cx="9144000" cy="1471168"/>
          </a:xfrm>
          <a:prstGeom prst="rect">
            <a:avLst/>
          </a:prstGeom>
        </p:spPr>
      </p:pic>
      <p:cxnSp>
        <p:nvCxnSpPr>
          <p:cNvPr id="4" name="Straight Connector 3"/>
          <p:cNvCxnSpPr/>
          <p:nvPr/>
        </p:nvCxnSpPr>
        <p:spPr>
          <a:xfrm>
            <a:off x="2918868" y="2948947"/>
            <a:ext cx="294927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a:off x="2918868" y="2948947"/>
            <a:ext cx="2949279" cy="0"/>
          </a:xfrm>
          <a:prstGeom prst="line">
            <a:avLst/>
          </a:prstGeom>
        </p:spPr>
        <p:style>
          <a:lnRef idx="1">
            <a:schemeClr val="accent2"/>
          </a:lnRef>
          <a:fillRef idx="0">
            <a:schemeClr val="accent2"/>
          </a:fillRef>
          <a:effectRef idx="0">
            <a:schemeClr val="accent2"/>
          </a:effectRef>
          <a:fontRef idx="minor">
            <a:schemeClr val="tx1"/>
          </a:fontRef>
        </p:style>
      </p:cxnSp>
      <p:sp>
        <p:nvSpPr>
          <p:cNvPr id="46" name="TextBox 45"/>
          <p:cNvSpPr txBox="1"/>
          <p:nvPr/>
        </p:nvSpPr>
        <p:spPr>
          <a:xfrm>
            <a:off x="395536" y="441057"/>
            <a:ext cx="4968552" cy="584775"/>
          </a:xfrm>
          <a:prstGeom prst="rect">
            <a:avLst/>
          </a:prstGeom>
          <a:noFill/>
        </p:spPr>
        <p:txBody>
          <a:bodyPr wrap="square" rtlCol="0">
            <a:spAutoFit/>
          </a:bodyPr>
          <a:lstStyle/>
          <a:p>
            <a:r>
              <a:rPr lang="en-GB" sz="3200" b="0" baseline="0" dirty="0" smtClean="0">
                <a:solidFill>
                  <a:srgbClr val="FFFFFF"/>
                </a:solidFill>
                <a:latin typeface="+mn-lt"/>
              </a:rPr>
              <a:t>CONTACT</a:t>
            </a:r>
            <a:endParaRPr lang="en-GB" sz="3200" b="0" baseline="0" dirty="0">
              <a:solidFill>
                <a:srgbClr val="FFFFFF"/>
              </a:solidFill>
              <a:latin typeface="+mn-lt"/>
            </a:endParaRPr>
          </a:p>
        </p:txBody>
      </p:sp>
      <p:sp>
        <p:nvSpPr>
          <p:cNvPr id="48" name="Text Placeholder 12"/>
          <p:cNvSpPr>
            <a:spLocks noGrp="1"/>
          </p:cNvSpPr>
          <p:nvPr>
            <p:ph type="body" sz="quarter" idx="17" hasCustomPrompt="1"/>
          </p:nvPr>
        </p:nvSpPr>
        <p:spPr>
          <a:xfrm>
            <a:off x="2879725" y="1604797"/>
            <a:ext cx="5795963" cy="768085"/>
          </a:xfrm>
        </p:spPr>
        <p:txBody>
          <a:bodyPr anchor="b"/>
          <a:lstStyle>
            <a:lvl1pPr marL="0" indent="0">
              <a:buNone/>
              <a:defRPr sz="2000" i="0" cap="all" baseline="0">
                <a:solidFill>
                  <a:srgbClr val="000000"/>
                </a:solidFill>
                <a:latin typeface="Arial Bold" panose="020B0704020202020204" pitchFamily="34" charset="0"/>
                <a:cs typeface="Arial Bold" panose="020B0704020202020204" pitchFamily="34" charset="0"/>
              </a:defRPr>
            </a:lvl1pPr>
          </a:lstStyle>
          <a:p>
            <a:pPr lvl="0"/>
            <a:r>
              <a:rPr lang="en-GB" dirty="0" smtClean="0"/>
              <a:t>Type </a:t>
            </a:r>
            <a:r>
              <a:rPr lang="en-GB" dirty="0" err="1" smtClean="0"/>
              <a:t>firstname</a:t>
            </a:r>
            <a:r>
              <a:rPr lang="en-GB" dirty="0" smtClean="0"/>
              <a:t> </a:t>
            </a:r>
            <a:r>
              <a:rPr lang="en-GB" dirty="0" err="1" smtClean="0"/>
              <a:t>lastname</a:t>
            </a:r>
            <a:r>
              <a:rPr lang="en-GB" dirty="0" smtClean="0"/>
              <a:t> </a:t>
            </a:r>
            <a:endParaRPr lang="en-GB" dirty="0"/>
          </a:p>
        </p:txBody>
      </p:sp>
      <p:sp>
        <p:nvSpPr>
          <p:cNvPr id="49" name="Text Placeholder 12"/>
          <p:cNvSpPr>
            <a:spLocks noGrp="1"/>
          </p:cNvSpPr>
          <p:nvPr>
            <p:ph type="body" sz="quarter" idx="12" hasCustomPrompt="1"/>
          </p:nvPr>
        </p:nvSpPr>
        <p:spPr>
          <a:xfrm>
            <a:off x="2898667" y="2372883"/>
            <a:ext cx="5777023" cy="576064"/>
          </a:xfrm>
        </p:spPr>
        <p:txBody>
          <a:bodyPr/>
          <a:lstStyle>
            <a:lvl1pPr marL="0" indent="0">
              <a:buNone/>
              <a:defRPr sz="1400" i="1" baseline="0">
                <a:solidFill>
                  <a:srgbClr val="999085"/>
                </a:solidFill>
                <a:latin typeface="Arial" panose="020B0604020202020204" pitchFamily="34" charset="0"/>
                <a:cs typeface="Arial" panose="020B0604020202020204" pitchFamily="34" charset="0"/>
              </a:defRPr>
            </a:lvl1pPr>
          </a:lstStyle>
          <a:p>
            <a:pPr lvl="0"/>
            <a:r>
              <a:rPr lang="en-GB" dirty="0" smtClean="0"/>
              <a:t>Type the designation</a:t>
            </a:r>
            <a:endParaRPr lang="en-GB" dirty="0"/>
          </a:p>
        </p:txBody>
      </p:sp>
      <p:sp>
        <p:nvSpPr>
          <p:cNvPr id="50" name="TextBox 49"/>
          <p:cNvSpPr txBox="1"/>
          <p:nvPr/>
        </p:nvSpPr>
        <p:spPr>
          <a:xfrm>
            <a:off x="2267747" y="6235376"/>
            <a:ext cx="4544787" cy="415498"/>
          </a:xfrm>
          <a:prstGeom prst="rect">
            <a:avLst/>
          </a:prstGeom>
          <a:noFill/>
        </p:spPr>
        <p:txBody>
          <a:bodyPr wrap="square" rtlCol="0">
            <a:spAutoFit/>
          </a:bodyPr>
          <a:lstStyle/>
          <a:p>
            <a:pPr algn="l"/>
            <a:r>
              <a:rPr lang="en-CA" sz="700" dirty="0" err="1" smtClean="0">
                <a:solidFill>
                  <a:srgbClr val="281D39"/>
                </a:solidFill>
                <a:latin typeface="Arial"/>
                <a:cs typeface="Arial"/>
              </a:rPr>
              <a:t>Gowling</a:t>
            </a:r>
            <a:r>
              <a:rPr lang="en-CA" sz="700" dirty="0" smtClean="0">
                <a:solidFill>
                  <a:srgbClr val="281D39"/>
                </a:solidFill>
                <a:latin typeface="Arial"/>
                <a:cs typeface="Arial"/>
              </a:rPr>
              <a:t> WLG (UK) LLP is a member of </a:t>
            </a:r>
            <a:r>
              <a:rPr lang="en-CA" sz="700" dirty="0" err="1" smtClean="0">
                <a:solidFill>
                  <a:srgbClr val="281D39"/>
                </a:solidFill>
                <a:latin typeface="Arial"/>
                <a:cs typeface="Arial"/>
              </a:rPr>
              <a:t>Gowling</a:t>
            </a:r>
            <a:r>
              <a:rPr lang="en-CA" sz="700" dirty="0" smtClean="0">
                <a:solidFill>
                  <a:srgbClr val="281D39"/>
                </a:solidFill>
                <a:latin typeface="Arial"/>
                <a:cs typeface="Arial"/>
              </a:rPr>
              <a:t> WLG, an international law</a:t>
            </a:r>
            <a:r>
              <a:rPr lang="en-CA" sz="700" baseline="0" dirty="0" smtClean="0">
                <a:solidFill>
                  <a:srgbClr val="281D39"/>
                </a:solidFill>
                <a:latin typeface="Arial"/>
                <a:cs typeface="Arial"/>
              </a:rPr>
              <a:t> </a:t>
            </a:r>
            <a:r>
              <a:rPr lang="en-CA" sz="700" dirty="0" smtClean="0">
                <a:solidFill>
                  <a:srgbClr val="281D39"/>
                </a:solidFill>
                <a:latin typeface="Arial"/>
                <a:cs typeface="Arial"/>
              </a:rPr>
              <a:t>firm which consists of independent</a:t>
            </a:r>
            <a:r>
              <a:rPr lang="en-CA" sz="700" baseline="0" dirty="0" smtClean="0">
                <a:solidFill>
                  <a:srgbClr val="281D39"/>
                </a:solidFill>
                <a:latin typeface="Arial"/>
                <a:cs typeface="Arial"/>
              </a:rPr>
              <a:t> </a:t>
            </a:r>
            <a:r>
              <a:rPr lang="en-CA" sz="700" dirty="0" smtClean="0">
                <a:solidFill>
                  <a:srgbClr val="281D39"/>
                </a:solidFill>
                <a:latin typeface="Arial"/>
                <a:cs typeface="Arial"/>
              </a:rPr>
              <a:t>and</a:t>
            </a:r>
            <a:r>
              <a:rPr lang="en-CA" sz="700" baseline="0" dirty="0" smtClean="0">
                <a:solidFill>
                  <a:srgbClr val="281D39"/>
                </a:solidFill>
                <a:latin typeface="Arial"/>
                <a:cs typeface="Arial"/>
              </a:rPr>
              <a:t> </a:t>
            </a:r>
            <a:r>
              <a:rPr lang="en-CA" sz="700" dirty="0" smtClean="0">
                <a:solidFill>
                  <a:srgbClr val="281D39"/>
                </a:solidFill>
                <a:latin typeface="Arial"/>
                <a:cs typeface="Arial"/>
              </a:rPr>
              <a:t>autonomous</a:t>
            </a:r>
            <a:r>
              <a:rPr lang="en-CA" sz="700" baseline="0" dirty="0" smtClean="0">
                <a:solidFill>
                  <a:srgbClr val="281D39"/>
                </a:solidFill>
                <a:latin typeface="Arial"/>
                <a:cs typeface="Arial"/>
              </a:rPr>
              <a:t> </a:t>
            </a:r>
            <a:r>
              <a:rPr lang="en-CA" sz="700" dirty="0" smtClean="0">
                <a:solidFill>
                  <a:srgbClr val="281D39"/>
                </a:solidFill>
                <a:latin typeface="Arial"/>
                <a:cs typeface="Arial"/>
              </a:rPr>
              <a:t>entities providing services around the world.</a:t>
            </a:r>
            <a:r>
              <a:rPr lang="en-CA" sz="700" baseline="0" dirty="0" smtClean="0">
                <a:solidFill>
                  <a:srgbClr val="281D39"/>
                </a:solidFill>
                <a:latin typeface="Arial"/>
                <a:cs typeface="Arial"/>
              </a:rPr>
              <a:t> </a:t>
            </a:r>
            <a:r>
              <a:rPr lang="en-CA" sz="700" dirty="0" smtClean="0">
                <a:solidFill>
                  <a:srgbClr val="281D39"/>
                </a:solidFill>
                <a:latin typeface="Arial"/>
                <a:cs typeface="Arial"/>
              </a:rPr>
              <a:t>Our structure is explained in more detail at www.gowlingwlg.com/legal</a:t>
            </a:r>
            <a:endParaRPr lang="en-US" sz="700" dirty="0">
              <a:solidFill>
                <a:srgbClr val="281D39"/>
              </a:solidFill>
              <a:latin typeface="Arial"/>
              <a:cs typeface="Arial"/>
            </a:endParaRPr>
          </a:p>
        </p:txBody>
      </p:sp>
      <p:sp>
        <p:nvSpPr>
          <p:cNvPr id="51" name="TextBox 50"/>
          <p:cNvSpPr txBox="1"/>
          <p:nvPr/>
        </p:nvSpPr>
        <p:spPr>
          <a:xfrm>
            <a:off x="35496" y="6241960"/>
            <a:ext cx="3456384" cy="307777"/>
          </a:xfrm>
          <a:prstGeom prst="rect">
            <a:avLst/>
          </a:prstGeom>
          <a:noFill/>
        </p:spPr>
        <p:txBody>
          <a:bodyPr wrap="square" rtlCol="0">
            <a:spAutoFit/>
          </a:bodyPr>
          <a:lstStyle/>
          <a:p>
            <a:r>
              <a:rPr lang="en-GB" sz="1400" b="1" dirty="0" smtClean="0">
                <a:solidFill>
                  <a:schemeClr val="tx2"/>
                </a:solidFill>
              </a:rPr>
              <a:t>www.gowlingwlg.com</a:t>
            </a:r>
            <a:endParaRPr lang="en-GB" sz="1600" b="1" dirty="0">
              <a:solidFill>
                <a:schemeClr val="tx2"/>
              </a:solidFill>
            </a:endParaRPr>
          </a:p>
        </p:txBody>
      </p:sp>
      <p:sp>
        <p:nvSpPr>
          <p:cNvPr id="60" name="Picture Placeholder 4"/>
          <p:cNvSpPr>
            <a:spLocks noGrp="1"/>
          </p:cNvSpPr>
          <p:nvPr>
            <p:ph type="pic" sz="quarter" idx="10"/>
          </p:nvPr>
        </p:nvSpPr>
        <p:spPr>
          <a:xfrm>
            <a:off x="395536" y="1841169"/>
            <a:ext cx="2391917" cy="3027993"/>
          </a:xfrm>
        </p:spPr>
        <p:txBody>
          <a:bodyPr/>
          <a:lstStyle>
            <a:lvl1pPr marL="0" indent="0">
              <a:buFontTx/>
              <a:buNone/>
              <a:defRPr/>
            </a:lvl1pPr>
          </a:lstStyle>
          <a:p>
            <a:r>
              <a:rPr lang="en-US" smtClean="0"/>
              <a:t>Click icon to add picture</a:t>
            </a:r>
            <a:endParaRPr lang="en-GB" dirty="0"/>
          </a:p>
        </p:txBody>
      </p:sp>
    </p:spTree>
    <p:extLst>
      <p:ext uri="{BB962C8B-B14F-4D97-AF65-F5344CB8AC3E}">
        <p14:creationId xmlns:p14="http://schemas.microsoft.com/office/powerpoint/2010/main" xmlns="" val="598521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ro Slide">
    <p:bg>
      <p:bgPr>
        <a:solidFill>
          <a:srgbClr val="2A1C42"/>
        </a:solidFill>
        <a:effectLst/>
      </p:bgPr>
    </p:bg>
    <p:spTree>
      <p:nvGrpSpPr>
        <p:cNvPr id="1" name=""/>
        <p:cNvGrpSpPr/>
        <p:nvPr/>
      </p:nvGrpSpPr>
      <p:grpSpPr>
        <a:xfrm>
          <a:off x="0" y="0"/>
          <a:ext cx="0" cy="0"/>
          <a:chOff x="0" y="0"/>
          <a:chExt cx="0" cy="0"/>
        </a:xfrm>
      </p:grpSpPr>
      <p:pic>
        <p:nvPicPr>
          <p:cNvPr id="7" name="Picture 6" descr="GWLG_RGBR.PNG"/>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378210" y="2034817"/>
            <a:ext cx="8442263" cy="2176092"/>
          </a:xfrm>
          <a:prstGeom prst="rect">
            <a:avLst/>
          </a:prstGeom>
        </p:spPr>
      </p:pic>
    </p:spTree>
    <p:extLst>
      <p:ext uri="{BB962C8B-B14F-4D97-AF65-F5344CB8AC3E}">
        <p14:creationId xmlns:p14="http://schemas.microsoft.com/office/powerpoint/2010/main" xmlns="" val="37366493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43"/>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Tahoma" charset="0"/>
              </a:defRPr>
            </a:lvl1pPr>
          </a:lstStyle>
          <a:p>
            <a:pPr>
              <a:defRPr/>
            </a:pPr>
            <a:fld id="{4FFE3637-65C5-4B8A-827A-4F69984A2542}" type="datetimeFigureOut">
              <a:rPr lang="en-US"/>
              <a:pPr>
                <a:defRPr/>
              </a:pPr>
              <a:t>6/20/2018</a:t>
            </a:fld>
            <a:endParaRPr lang="en-US"/>
          </a:p>
        </p:txBody>
      </p:sp>
      <p:sp>
        <p:nvSpPr>
          <p:cNvPr id="5" name="Footer Placeholder 4"/>
          <p:cNvSpPr>
            <a:spLocks noGrp="1"/>
          </p:cNvSpPr>
          <p:nvPr>
            <p:ph type="ftr" sz="quarter" idx="11"/>
          </p:nvPr>
        </p:nvSpPr>
        <p:spPr/>
        <p:txBody>
          <a:bodyPr/>
          <a:lstStyle>
            <a:lvl1pPr>
              <a:defRPr>
                <a:latin typeface="Tahoma"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charset="0"/>
              </a:defRPr>
            </a:lvl1pPr>
          </a:lstStyle>
          <a:p>
            <a:pPr>
              <a:defRPr/>
            </a:pPr>
            <a:fld id="{01ECD4E6-97A6-4A1F-86AD-4E8859B1D5B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ro Slide White">
    <p:bg>
      <p:bgPr>
        <a:solidFill>
          <a:srgbClr val="FFFFFF"/>
        </a:solidFill>
        <a:effectLst/>
      </p:bgPr>
    </p:bg>
    <p:spTree>
      <p:nvGrpSpPr>
        <p:cNvPr id="1" name=""/>
        <p:cNvGrpSpPr/>
        <p:nvPr/>
      </p:nvGrpSpPr>
      <p:grpSpPr>
        <a:xfrm>
          <a:off x="0" y="0"/>
          <a:ext cx="0" cy="0"/>
          <a:chOff x="0" y="0"/>
          <a:chExt cx="0" cy="0"/>
        </a:xfrm>
      </p:grpSpPr>
      <p:pic>
        <p:nvPicPr>
          <p:cNvPr id="7" name="Picture 6" descr="GLWG_CMYK.EP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088" y="2043904"/>
            <a:ext cx="8457143" cy="2185143"/>
          </a:xfrm>
          <a:prstGeom prst="rect">
            <a:avLst/>
          </a:prstGeom>
        </p:spPr>
      </p:pic>
    </p:spTree>
    <p:extLst>
      <p:ext uri="{BB962C8B-B14F-4D97-AF65-F5344CB8AC3E}">
        <p14:creationId xmlns:p14="http://schemas.microsoft.com/office/powerpoint/2010/main" xmlns="" val="15951859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No Photo">
    <p:bg>
      <p:bgPr>
        <a:solidFill>
          <a:srgbClr val="EFEFEA"/>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1" y="-227358"/>
            <a:ext cx="9144001" cy="5146491"/>
          </a:xfrm>
          <a:prstGeom prst="rect">
            <a:avLst/>
          </a:prstGeom>
        </p:spPr>
      </p:pic>
      <p:sp>
        <p:nvSpPr>
          <p:cNvPr id="5" name="Text Placeholder 8"/>
          <p:cNvSpPr>
            <a:spLocks noGrp="1"/>
          </p:cNvSpPr>
          <p:nvPr>
            <p:ph type="body" sz="quarter" idx="11" hasCustomPrompt="1"/>
          </p:nvPr>
        </p:nvSpPr>
        <p:spPr>
          <a:xfrm>
            <a:off x="467544" y="6117299"/>
            <a:ext cx="6948492" cy="480484"/>
          </a:xfrm>
          <a:prstGeom prst="rect">
            <a:avLst/>
          </a:prstGeom>
        </p:spPr>
        <p:txBody>
          <a:bodyPr lIns="0" tIns="0" rIns="0" bIns="0"/>
          <a:lstStyle>
            <a:lvl1pPr marL="0" indent="0">
              <a:buFontTx/>
              <a:buNone/>
              <a:defRPr sz="1400" cap="none" spc="120" baseline="0">
                <a:solidFill>
                  <a:srgbClr val="9C938A"/>
                </a:solidFill>
                <a:latin typeface="Arial Bold" charset="0"/>
              </a:defRPr>
            </a:lvl1pPr>
          </a:lstStyle>
          <a:p>
            <a:pPr lvl="0"/>
            <a:r>
              <a:rPr lang="en-US" dirty="0" smtClean="0"/>
              <a:t>Click To Edit </a:t>
            </a:r>
          </a:p>
        </p:txBody>
      </p:sp>
      <p:sp>
        <p:nvSpPr>
          <p:cNvPr id="6" name="Content Placeholder 2"/>
          <p:cNvSpPr>
            <a:spLocks noGrp="1"/>
          </p:cNvSpPr>
          <p:nvPr>
            <p:ph idx="1"/>
          </p:nvPr>
        </p:nvSpPr>
        <p:spPr>
          <a:xfrm>
            <a:off x="467544" y="5637247"/>
            <a:ext cx="6949548" cy="474133"/>
          </a:xfrm>
          <a:prstGeom prst="rect">
            <a:avLst/>
          </a:prstGeom>
        </p:spPr>
        <p:txBody>
          <a:bodyPr lIns="0" tIns="0" rIns="0" bIns="0"/>
          <a:lstStyle>
            <a:lvl1pPr marL="0" indent="0">
              <a:buFontTx/>
              <a:buNone/>
              <a:defRPr sz="1800" cap="all" spc="120" baseline="0">
                <a:solidFill>
                  <a:schemeClr val="tx2"/>
                </a:solidFill>
                <a:latin typeface="Arial" charset="0"/>
              </a:defRPr>
            </a:lvl1pPr>
          </a:lstStyle>
          <a:p>
            <a:pPr lvl="0"/>
            <a:r>
              <a:rPr lang="en-US" smtClean="0"/>
              <a:t>Click to edit Master text styles</a:t>
            </a:r>
          </a:p>
        </p:txBody>
      </p:sp>
      <p:sp>
        <p:nvSpPr>
          <p:cNvPr id="9" name="Title 1"/>
          <p:cNvSpPr>
            <a:spLocks noGrp="1"/>
          </p:cNvSpPr>
          <p:nvPr>
            <p:ph type="title" hasCustomPrompt="1"/>
          </p:nvPr>
        </p:nvSpPr>
        <p:spPr>
          <a:xfrm>
            <a:off x="467545" y="1494058"/>
            <a:ext cx="6264696" cy="3092007"/>
          </a:xfrm>
          <a:prstGeom prst="rect">
            <a:avLst/>
          </a:prstGeom>
        </p:spPr>
        <p:txBody>
          <a:bodyPr lIns="0" tIns="0" rIns="0" bIns="0" anchor="b" anchorCtr="0">
            <a:normAutofit/>
          </a:bodyPr>
          <a:lstStyle>
            <a:lvl1pPr algn="l">
              <a:lnSpc>
                <a:spcPct val="100000"/>
              </a:lnSpc>
              <a:defRPr sz="4400" b="1" cap="all" spc="0" baseline="0">
                <a:solidFill>
                  <a:schemeClr val="bg1"/>
                </a:solidFill>
                <a:latin typeface="Arial" panose="020B0604020202020204" pitchFamily="34" charset="0"/>
                <a:cs typeface="Arial" panose="020B0604020202020204" pitchFamily="34" charset="0"/>
              </a:defRPr>
            </a:lvl1pPr>
          </a:lstStyle>
          <a:p>
            <a:r>
              <a:rPr lang="en-US" dirty="0" smtClean="0"/>
              <a:t>Click to edit title slide no photo LAYOUT</a:t>
            </a:r>
            <a:endParaRPr lang="en-US" dirty="0"/>
          </a:p>
        </p:txBody>
      </p:sp>
    </p:spTree>
    <p:extLst>
      <p:ext uri="{BB962C8B-B14F-4D97-AF65-F5344CB8AC3E}">
        <p14:creationId xmlns:p14="http://schemas.microsoft.com/office/powerpoint/2010/main" xmlns="" val="1795376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hoto">
    <p:bg>
      <p:bgPr>
        <a:solidFill>
          <a:srgbClr val="EFEFEA"/>
        </a:solidFill>
        <a:effectLst/>
      </p:bgPr>
    </p:bg>
    <p:spTree>
      <p:nvGrpSpPr>
        <p:cNvPr id="1" name=""/>
        <p:cNvGrpSpPr/>
        <p:nvPr/>
      </p:nvGrpSpPr>
      <p:grpSpPr>
        <a:xfrm>
          <a:off x="0" y="0"/>
          <a:ext cx="0" cy="0"/>
          <a:chOff x="0" y="0"/>
          <a:chExt cx="0" cy="0"/>
        </a:xfrm>
      </p:grpSpPr>
      <p:sp>
        <p:nvSpPr>
          <p:cNvPr id="7" name="Rectangle 6"/>
          <p:cNvSpPr/>
          <p:nvPr/>
        </p:nvSpPr>
        <p:spPr>
          <a:xfrm>
            <a:off x="1561" y="-1062"/>
            <a:ext cx="9144000" cy="4942951"/>
          </a:xfrm>
          <a:prstGeom prst="rect">
            <a:avLst/>
          </a:prstGeom>
          <a:solidFill>
            <a:srgbClr val="2A1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2"/>
          <p:cNvSpPr>
            <a:spLocks noGrp="1"/>
          </p:cNvSpPr>
          <p:nvPr>
            <p:ph type="pic" sz="quarter" idx="13"/>
          </p:nvPr>
        </p:nvSpPr>
        <p:spPr>
          <a:xfrm>
            <a:off x="-787" y="9963"/>
            <a:ext cx="9132887" cy="4931925"/>
          </a:xfrm>
        </p:spPr>
        <p:txBody>
          <a:bodyPr/>
          <a:lstStyle>
            <a:lvl1pPr algn="l">
              <a:defRPr/>
            </a:lvl1pPr>
          </a:lstStyle>
          <a:p>
            <a:r>
              <a:rPr lang="en-US" smtClean="0"/>
              <a:t>Click icon to add picture</a:t>
            </a:r>
            <a:endParaRPr lang="en-GB" dirty="0"/>
          </a:p>
        </p:txBody>
      </p:sp>
      <p:sp>
        <p:nvSpPr>
          <p:cNvPr id="5" name="Text Placeholder 8"/>
          <p:cNvSpPr>
            <a:spLocks noGrp="1"/>
          </p:cNvSpPr>
          <p:nvPr>
            <p:ph type="body" sz="quarter" idx="11" hasCustomPrompt="1"/>
          </p:nvPr>
        </p:nvSpPr>
        <p:spPr>
          <a:xfrm>
            <a:off x="467544" y="6117299"/>
            <a:ext cx="6948492" cy="480484"/>
          </a:xfrm>
          <a:prstGeom prst="rect">
            <a:avLst/>
          </a:prstGeom>
        </p:spPr>
        <p:txBody>
          <a:bodyPr lIns="0" tIns="0" rIns="0" bIns="0"/>
          <a:lstStyle>
            <a:lvl1pPr marL="0" indent="0">
              <a:buFontTx/>
              <a:buNone/>
              <a:defRPr sz="1400" cap="none" spc="120" baseline="0">
                <a:solidFill>
                  <a:srgbClr val="9C938A"/>
                </a:solidFill>
                <a:latin typeface="Arial Bold" charset="0"/>
              </a:defRPr>
            </a:lvl1pPr>
          </a:lstStyle>
          <a:p>
            <a:pPr lvl="0"/>
            <a:r>
              <a:rPr lang="en-US" dirty="0" smtClean="0"/>
              <a:t>Click To Edit</a:t>
            </a:r>
          </a:p>
        </p:txBody>
      </p:sp>
      <p:sp>
        <p:nvSpPr>
          <p:cNvPr id="6" name="Content Placeholder 2"/>
          <p:cNvSpPr>
            <a:spLocks noGrp="1"/>
          </p:cNvSpPr>
          <p:nvPr>
            <p:ph idx="1"/>
          </p:nvPr>
        </p:nvSpPr>
        <p:spPr>
          <a:xfrm>
            <a:off x="467544" y="5637247"/>
            <a:ext cx="6949548" cy="474133"/>
          </a:xfrm>
          <a:prstGeom prst="rect">
            <a:avLst/>
          </a:prstGeom>
        </p:spPr>
        <p:txBody>
          <a:bodyPr lIns="0" tIns="0" rIns="0" bIns="0"/>
          <a:lstStyle>
            <a:lvl1pPr marL="0" indent="0">
              <a:buFontTx/>
              <a:buNone/>
              <a:defRPr sz="1800" cap="all" spc="120" baseline="0">
                <a:solidFill>
                  <a:schemeClr val="tx2"/>
                </a:solidFill>
                <a:latin typeface="Arial" charset="0"/>
              </a:defRPr>
            </a:lvl1pPr>
          </a:lstStyle>
          <a:p>
            <a:pPr lvl="0"/>
            <a:r>
              <a:rPr lang="en-US" smtClean="0"/>
              <a:t>Click to edit Master text styles</a:t>
            </a:r>
          </a:p>
        </p:txBody>
      </p:sp>
      <p:sp>
        <p:nvSpPr>
          <p:cNvPr id="9" name="Title 1"/>
          <p:cNvSpPr>
            <a:spLocks noGrp="1"/>
          </p:cNvSpPr>
          <p:nvPr>
            <p:ph type="title" hasCustomPrompt="1"/>
          </p:nvPr>
        </p:nvSpPr>
        <p:spPr>
          <a:xfrm>
            <a:off x="467545" y="1509714"/>
            <a:ext cx="6264696" cy="3049257"/>
          </a:xfrm>
          <a:prstGeom prst="rect">
            <a:avLst/>
          </a:prstGeom>
        </p:spPr>
        <p:txBody>
          <a:bodyPr lIns="0" tIns="0" rIns="0" bIns="0" anchor="b" anchorCtr="0">
            <a:normAutofit/>
          </a:bodyPr>
          <a:lstStyle>
            <a:lvl1pPr algn="l">
              <a:lnSpc>
                <a:spcPct val="80000"/>
              </a:lnSpc>
              <a:defRPr sz="4400" b="1" cap="all" spc="0" baseline="0">
                <a:solidFill>
                  <a:schemeClr val="bg1"/>
                </a:solidFill>
                <a:latin typeface="Arial" panose="020B0604020202020204" pitchFamily="34" charset="0"/>
                <a:cs typeface="Arial" panose="020B0604020202020204" pitchFamily="34" charset="0"/>
              </a:defRPr>
            </a:lvl1pPr>
          </a:lstStyle>
          <a:p>
            <a:r>
              <a:rPr lang="en-US" dirty="0" smtClean="0"/>
              <a:t>Click to edit title slide photo LAYOUT</a:t>
            </a:r>
            <a:endParaRPr lang="en-US" dirty="0"/>
          </a:p>
        </p:txBody>
      </p:sp>
    </p:spTree>
    <p:extLst>
      <p:ext uri="{BB962C8B-B14F-4D97-AF65-F5344CB8AC3E}">
        <p14:creationId xmlns:p14="http://schemas.microsoft.com/office/powerpoint/2010/main" xmlns="" val="4109911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EFEFEA"/>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b="-8582"/>
          <a:stretch/>
        </p:blipFill>
        <p:spPr>
          <a:xfrm>
            <a:off x="-1" y="60"/>
            <a:ext cx="9144000" cy="6120384"/>
          </a:xfrm>
          <a:prstGeom prst="rect">
            <a:avLst/>
          </a:prstGeom>
        </p:spPr>
      </p:pic>
      <p:sp>
        <p:nvSpPr>
          <p:cNvPr id="11" name="Title 1"/>
          <p:cNvSpPr>
            <a:spLocks noGrp="1"/>
          </p:cNvSpPr>
          <p:nvPr>
            <p:ph type="title" hasCustomPrompt="1"/>
          </p:nvPr>
        </p:nvSpPr>
        <p:spPr>
          <a:xfrm>
            <a:off x="468313" y="1509186"/>
            <a:ext cx="6264275" cy="2976033"/>
          </a:xfrm>
        </p:spPr>
        <p:txBody>
          <a:bodyPr anchor="b">
            <a:normAutofit/>
          </a:bodyPr>
          <a:lstStyle>
            <a:lvl1pPr algn="l">
              <a:defRPr sz="4400" b="0" cap="all" baseline="0">
                <a:solidFill>
                  <a:srgbClr val="FFFFFF"/>
                </a:solidFill>
                <a:latin typeface="Arial" panose="020B0604020202020204" pitchFamily="34" charset="0"/>
                <a:cs typeface="Arial" panose="020B0604020202020204" pitchFamily="34" charset="0"/>
              </a:defRPr>
            </a:lvl1pPr>
          </a:lstStyle>
          <a:p>
            <a:r>
              <a:rPr lang="en-US" dirty="0" smtClean="0"/>
              <a:t>Click to edit </a:t>
            </a:r>
            <a:br>
              <a:rPr lang="en-US" dirty="0" smtClean="0"/>
            </a:br>
            <a:r>
              <a:rPr lang="en-US" dirty="0" smtClean="0"/>
              <a:t>title only layout</a:t>
            </a:r>
            <a:endParaRPr lang="en-GB" dirty="0"/>
          </a:p>
        </p:txBody>
      </p:sp>
    </p:spTree>
    <p:extLst>
      <p:ext uri="{BB962C8B-B14F-4D97-AF65-F5344CB8AC3E}">
        <p14:creationId xmlns:p14="http://schemas.microsoft.com/office/powerpoint/2010/main" xmlns="" val="66284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Dark Red">
    <p:bg>
      <p:bgPr>
        <a:solidFill>
          <a:srgbClr val="EFEFEA"/>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b="-8057"/>
          <a:stretch/>
        </p:blipFill>
        <p:spPr>
          <a:xfrm>
            <a:off x="2398" y="-27385"/>
            <a:ext cx="9144000" cy="6120384"/>
          </a:xfrm>
          <a:prstGeom prst="rect">
            <a:avLst/>
          </a:prstGeom>
        </p:spPr>
      </p:pic>
      <p:sp>
        <p:nvSpPr>
          <p:cNvPr id="2" name="Title 1"/>
          <p:cNvSpPr>
            <a:spLocks noGrp="1"/>
          </p:cNvSpPr>
          <p:nvPr>
            <p:ph type="title" hasCustomPrompt="1"/>
          </p:nvPr>
        </p:nvSpPr>
        <p:spPr>
          <a:xfrm>
            <a:off x="455258" y="1513409"/>
            <a:ext cx="6276982" cy="2967203"/>
          </a:xfrm>
        </p:spPr>
        <p:txBody>
          <a:bodyPr anchor="b">
            <a:noAutofit/>
          </a:bodyPr>
          <a:lstStyle>
            <a:lvl1pPr algn="l">
              <a:defRPr sz="4400" baseline="0">
                <a:solidFill>
                  <a:srgbClr val="FFFFFF"/>
                </a:solidFill>
                <a:latin typeface="Arial" panose="020B0604020202020204" pitchFamily="34" charset="0"/>
                <a:cs typeface="Arial" panose="020B0604020202020204" pitchFamily="34" charset="0"/>
              </a:defRPr>
            </a:lvl1pPr>
          </a:lstStyle>
          <a:p>
            <a:r>
              <a:rPr lang="en-US" dirty="0" smtClean="0"/>
              <a:t>CLICK TO EDIT </a:t>
            </a:r>
            <a:br>
              <a:rPr lang="en-US" dirty="0" smtClean="0"/>
            </a:br>
            <a:r>
              <a:rPr lang="en-US" dirty="0" smtClean="0"/>
              <a:t>section divider</a:t>
            </a:r>
            <a:endParaRPr lang="en-GB" dirty="0"/>
          </a:p>
        </p:txBody>
      </p:sp>
    </p:spTree>
    <p:extLst>
      <p:ext uri="{BB962C8B-B14F-4D97-AF65-F5344CB8AC3E}">
        <p14:creationId xmlns:p14="http://schemas.microsoft.com/office/powerpoint/2010/main" xmlns="" val="475292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Light Red">
    <p:bg>
      <p:bgPr>
        <a:solidFill>
          <a:srgbClr val="EFEFEA"/>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22360" b="-16001"/>
          <a:stretch/>
        </p:blipFill>
        <p:spPr>
          <a:xfrm>
            <a:off x="-2083648" y="-6836"/>
            <a:ext cx="11222181" cy="6534959"/>
          </a:xfrm>
          <a:prstGeom prst="rect">
            <a:avLst/>
          </a:prstGeom>
        </p:spPr>
      </p:pic>
      <p:sp>
        <p:nvSpPr>
          <p:cNvPr id="2" name="Title 1"/>
          <p:cNvSpPr>
            <a:spLocks noGrp="1"/>
          </p:cNvSpPr>
          <p:nvPr>
            <p:ph type="title" hasCustomPrompt="1"/>
          </p:nvPr>
        </p:nvSpPr>
        <p:spPr>
          <a:xfrm>
            <a:off x="455258" y="1513409"/>
            <a:ext cx="6276982" cy="2967203"/>
          </a:xfrm>
        </p:spPr>
        <p:txBody>
          <a:bodyPr anchor="b">
            <a:noAutofit/>
          </a:bodyPr>
          <a:lstStyle>
            <a:lvl1pPr algn="l">
              <a:defRPr sz="4400" baseline="0">
                <a:solidFill>
                  <a:srgbClr val="FFFFFF"/>
                </a:solidFill>
                <a:latin typeface="Arial" panose="020B0604020202020204" pitchFamily="34" charset="0"/>
                <a:cs typeface="Arial" panose="020B0604020202020204" pitchFamily="34" charset="0"/>
              </a:defRPr>
            </a:lvl1pPr>
          </a:lstStyle>
          <a:p>
            <a:r>
              <a:rPr lang="en-US" dirty="0" smtClean="0"/>
              <a:t>CLICK TO EDIT </a:t>
            </a:r>
            <a:br>
              <a:rPr lang="en-US" dirty="0" smtClean="0"/>
            </a:br>
            <a:r>
              <a:rPr lang="en-US" dirty="0" smtClean="0"/>
              <a:t>section divider</a:t>
            </a:r>
            <a:endParaRPr lang="en-GB" dirty="0"/>
          </a:p>
        </p:txBody>
      </p:sp>
    </p:spTree>
    <p:extLst>
      <p:ext uri="{BB962C8B-B14F-4D97-AF65-F5344CB8AC3E}">
        <p14:creationId xmlns:p14="http://schemas.microsoft.com/office/powerpoint/2010/main" xmlns="" val="36159669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A1C4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7"/>
            <a:ext cx="8229600" cy="1234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180000" rIns="91440" bIns="45720" numCol="1" anchor="b"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57200" y="1687347"/>
            <a:ext cx="8229600" cy="4429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3" name="Footer Placeholder 2"/>
          <p:cNvSpPr>
            <a:spLocks noGrp="1"/>
          </p:cNvSpPr>
          <p:nvPr>
            <p:ph type="ftr" sz="quarter" idx="3"/>
          </p:nvPr>
        </p:nvSpPr>
        <p:spPr>
          <a:xfrm>
            <a:off x="467544" y="6329193"/>
            <a:ext cx="6552728" cy="366183"/>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4" name="Slide Number Placeholder 3"/>
          <p:cNvSpPr>
            <a:spLocks noGrp="1"/>
          </p:cNvSpPr>
          <p:nvPr>
            <p:ph type="sldNum" sz="quarter" idx="4"/>
          </p:nvPr>
        </p:nvSpPr>
        <p:spPr>
          <a:xfrm>
            <a:off x="179512" y="6325427"/>
            <a:ext cx="288032"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670224A8-A971-4C24-83FA-0177ADE36131}" type="slidenum">
              <a:rPr lang="en-GB" smtClean="0"/>
              <a:pPr/>
              <a:t>‹#›</a:t>
            </a:fld>
            <a:endParaRPr lang="en-GB"/>
          </a:p>
        </p:txBody>
      </p:sp>
      <p:pic>
        <p:nvPicPr>
          <p:cNvPr id="7" name="Picture 6"/>
          <p:cNvPicPr>
            <a:picLocks noChangeAspect="1"/>
          </p:cNvPicPr>
          <p:nvPr/>
        </p:nvPicPr>
        <p:blipFill>
          <a:blip r:embed="rId31" cstate="screen">
            <a:extLst>
              <a:ext uri="{28A0092B-C50C-407E-A947-70E740481C1C}">
                <a14:useLocalDpi xmlns:a14="http://schemas.microsoft.com/office/drawing/2010/main" xmlns="" val="0"/>
              </a:ext>
            </a:extLst>
          </a:blip>
          <a:stretch>
            <a:fillRect/>
          </a:stretch>
        </p:blipFill>
        <p:spPr>
          <a:xfrm>
            <a:off x="6982134" y="6145653"/>
            <a:ext cx="1929225" cy="498307"/>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dt="0"/>
  <p:txStyles>
    <p:titleStyle>
      <a:lvl1pPr algn="l" rtl="0" eaLnBrk="1" fontAlgn="base" hangingPunct="1">
        <a:lnSpc>
          <a:spcPct val="80000"/>
        </a:lnSpc>
        <a:spcBef>
          <a:spcPct val="0"/>
        </a:spcBef>
        <a:spcAft>
          <a:spcPct val="0"/>
        </a:spcAft>
        <a:defRPr sz="2800" cap="all" baseline="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514350" indent="-514350" algn="l" rtl="0" eaLnBrk="1" fontAlgn="base" hangingPunct="1">
        <a:spcBef>
          <a:spcPts val="1200"/>
        </a:spcBef>
        <a:spcAft>
          <a:spcPts val="0"/>
        </a:spcAft>
        <a:buClr>
          <a:srgbClr val="FF0000"/>
        </a:buClr>
        <a:buFont typeface="Arial" panose="020B0604020202020204" pitchFamily="34" charset="0"/>
        <a:buChar char="•"/>
        <a:defRPr sz="2000" baseline="0">
          <a:solidFill>
            <a:schemeClr val="tx1"/>
          </a:solidFill>
          <a:latin typeface="+mn-lt"/>
          <a:ea typeface="+mn-ea"/>
          <a:cs typeface="+mn-cs"/>
        </a:defRPr>
      </a:lvl1pPr>
      <a:lvl2pPr marL="971550" indent="-428625" algn="l" rtl="0" eaLnBrk="1" fontAlgn="base" hangingPunct="1">
        <a:spcBef>
          <a:spcPts val="600"/>
        </a:spcBef>
        <a:spcAft>
          <a:spcPts val="0"/>
        </a:spcAft>
        <a:buClr>
          <a:srgbClr val="FF0000"/>
        </a:buClr>
        <a:buFont typeface="+mj-lt"/>
        <a:buAutoNum type="arabicPeriod"/>
        <a:defRPr sz="2000" baseline="0">
          <a:solidFill>
            <a:schemeClr val="tx1"/>
          </a:solidFill>
          <a:latin typeface="+mn-lt"/>
        </a:defRPr>
      </a:lvl2pPr>
      <a:lvl3pPr marL="1371600" indent="-387350" algn="l" rtl="0" eaLnBrk="1" fontAlgn="base" hangingPunct="1">
        <a:spcBef>
          <a:spcPts val="600"/>
        </a:spcBef>
        <a:spcAft>
          <a:spcPts val="0"/>
        </a:spcAft>
        <a:buClr>
          <a:srgbClr val="FF0000"/>
        </a:buClr>
        <a:buFont typeface="+mj-lt"/>
        <a:buAutoNum type="arabicPeriod"/>
        <a:defRPr sz="2000">
          <a:solidFill>
            <a:schemeClr val="tx1"/>
          </a:solidFill>
          <a:latin typeface="+mn-lt"/>
        </a:defRPr>
      </a:lvl3pPr>
      <a:lvl4pPr marL="1798638" indent="-361950" algn="l" rtl="0" eaLnBrk="1" fontAlgn="base" hangingPunct="1">
        <a:spcBef>
          <a:spcPts val="600"/>
        </a:spcBef>
        <a:spcAft>
          <a:spcPts val="0"/>
        </a:spcAft>
        <a:buClr>
          <a:srgbClr val="FF0000"/>
        </a:buClr>
        <a:buFont typeface="Arial" panose="020B0604020202020204" pitchFamily="34" charset="0"/>
        <a:buChar char="‒"/>
        <a:defRPr sz="2000">
          <a:solidFill>
            <a:schemeClr val="tx1"/>
          </a:solidFill>
          <a:latin typeface="+mn-lt"/>
        </a:defRPr>
      </a:lvl4pPr>
      <a:lvl5pPr marL="2151063" indent="-322263" algn="l" rtl="0" eaLnBrk="1" fontAlgn="base" hangingPunct="1">
        <a:spcBef>
          <a:spcPts val="600"/>
        </a:spcBef>
        <a:spcAft>
          <a:spcPts val="0"/>
        </a:spcAft>
        <a:buClr>
          <a:srgbClr val="FF0000"/>
        </a:buClr>
        <a:buFont typeface="Arial" panose="020B0604020202020204" pitchFamily="34" charset="0"/>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7"/>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a:defRPr>
            </a:lvl1pPr>
          </a:lstStyle>
          <a:p>
            <a:pPr>
              <a:defRPr/>
            </a:pPr>
            <a:fld id="{E1D45A33-BF84-4101-AFC6-8817B5A5F644}" type="datetimeFigureOut">
              <a:rPr lang="en-US">
                <a:ea typeface="ＭＳ Ｐゴシック" pitchFamily="-128" charset="-128"/>
              </a:rPr>
              <a:pPr>
                <a:defRPr/>
              </a:pPr>
              <a:t>6/20/2018</a:t>
            </a:fld>
            <a:endParaRPr lang="en-US">
              <a:ea typeface="ＭＳ Ｐゴシック" pitchFamily="-128" charset="-128"/>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a:defRPr>
            </a:lvl1pPr>
          </a:lstStyle>
          <a:p>
            <a:pPr>
              <a:defRPr/>
            </a:pPr>
            <a:endParaRPr lang="en-US">
              <a:ea typeface="ＭＳ Ｐゴシック" pitchFamily="-128" charset="-128"/>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a:defRPr>
            </a:lvl1pPr>
          </a:lstStyle>
          <a:p>
            <a:pPr>
              <a:defRPr/>
            </a:pPr>
            <a:fld id="{0C592E53-1157-4F6E-BF8D-D9EABD49A8F3}" type="slidenum">
              <a:rPr lang="en-US">
                <a:ea typeface="ＭＳ Ｐゴシック" pitchFamily="-128" charset="-128"/>
              </a:rPr>
              <a:pPr>
                <a:defRPr/>
              </a:pPr>
              <a:t>‹#›</a:t>
            </a:fld>
            <a:endParaRPr lang="en-US">
              <a:ea typeface="ＭＳ Ｐゴシック" pitchFamily="-128" charset="-128"/>
            </a:endParaRPr>
          </a:p>
        </p:txBody>
      </p:sp>
    </p:spTree>
  </p:cSld>
  <p:clrMap bg1="lt1" tx1="dk1" bg2="lt2" tx2="dk2" accent1="accent1" accent2="accent2" accent3="accent3" accent4="accent4" accent5="accent5" accent6="accent6" hlink="hlink" folHlink="folHlink"/>
  <p:sldLayoutIdLst>
    <p:sldLayoutId id="2147483721"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29.xml"/><Relationship Id="rId4" Type="http://schemas.openxmlformats.org/officeDocument/2006/relationships/image" Target="../media/image18.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5C"/>
        </a:solidFill>
        <a:effectLst/>
      </p:bgPr>
    </p:bg>
    <p:spTree>
      <p:nvGrpSpPr>
        <p:cNvPr id="1" name=""/>
        <p:cNvGrpSpPr/>
        <p:nvPr/>
      </p:nvGrpSpPr>
      <p:grpSpPr>
        <a:xfrm>
          <a:off x="0" y="0"/>
          <a:ext cx="0" cy="0"/>
          <a:chOff x="0" y="0"/>
          <a:chExt cx="0" cy="0"/>
        </a:xfrm>
      </p:grpSpPr>
      <p:pic>
        <p:nvPicPr>
          <p:cNvPr id="5122" name="Picture 3"/>
          <p:cNvPicPr>
            <a:picLocks noChangeAspect="1"/>
          </p:cNvPicPr>
          <p:nvPr/>
        </p:nvPicPr>
        <p:blipFill>
          <a:blip r:embed="rId3" cstate="print"/>
          <a:srcRect/>
          <a:stretch>
            <a:fillRect/>
          </a:stretch>
        </p:blipFill>
        <p:spPr bwMode="auto">
          <a:xfrm>
            <a:off x="323852" y="333378"/>
            <a:ext cx="2807988" cy="393455"/>
          </a:xfrm>
          <a:prstGeom prst="rect">
            <a:avLst/>
          </a:prstGeom>
          <a:noFill/>
          <a:ln w="9525">
            <a:noFill/>
            <a:miter lim="800000"/>
            <a:headEnd/>
            <a:tailEnd/>
          </a:ln>
        </p:spPr>
      </p:pic>
      <p:sp>
        <p:nvSpPr>
          <p:cNvPr id="5123" name="TextBox 5"/>
          <p:cNvSpPr txBox="1">
            <a:spLocks noChangeArrowheads="1"/>
          </p:cNvSpPr>
          <p:nvPr/>
        </p:nvSpPr>
        <p:spPr bwMode="auto">
          <a:xfrm>
            <a:off x="467544" y="1556792"/>
            <a:ext cx="7776864" cy="3785652"/>
          </a:xfrm>
          <a:prstGeom prst="rect">
            <a:avLst/>
          </a:prstGeom>
          <a:noFill/>
          <a:ln w="9525">
            <a:noFill/>
            <a:miter lim="800000"/>
            <a:headEnd/>
            <a:tailEnd/>
          </a:ln>
        </p:spPr>
        <p:txBody>
          <a:bodyPr wrap="square">
            <a:spAutoFit/>
          </a:bodyPr>
          <a:lstStyle/>
          <a:p>
            <a:endParaRPr lang="en-US" sz="2500" dirty="0" smtClean="0">
              <a:solidFill>
                <a:srgbClr val="FFFFFF"/>
              </a:solidFill>
              <a:latin typeface="Georgia" pitchFamily="18" charset="0"/>
              <a:ea typeface="ＭＳ Ｐゴシック" pitchFamily="-128" charset="-128"/>
            </a:endParaRPr>
          </a:p>
          <a:p>
            <a:r>
              <a:rPr lang="en-US" sz="4000" dirty="0" smtClean="0">
                <a:solidFill>
                  <a:srgbClr val="FFFFFF"/>
                </a:solidFill>
                <a:latin typeface="Georgia" pitchFamily="18" charset="0"/>
                <a:ea typeface="ＭＳ Ｐゴシック" pitchFamily="-128" charset="-128"/>
              </a:rPr>
              <a:t>Welcome to our Webinar</a:t>
            </a:r>
          </a:p>
          <a:p>
            <a:endParaRPr lang="en-US" sz="1000" dirty="0" smtClean="0">
              <a:solidFill>
                <a:srgbClr val="FFFFFF"/>
              </a:solidFill>
              <a:latin typeface="Georgia" pitchFamily="18" charset="0"/>
              <a:ea typeface="ＭＳ Ｐゴシック" pitchFamily="-128" charset="-128"/>
            </a:endParaRPr>
          </a:p>
          <a:p>
            <a:r>
              <a:rPr lang="en-US" sz="4000" b="1" dirty="0" smtClean="0">
                <a:solidFill>
                  <a:srgbClr val="FFFFFF"/>
                </a:solidFill>
                <a:latin typeface="Georgia" pitchFamily="18" charset="0"/>
                <a:ea typeface="ＭＳ Ｐゴシック" pitchFamily="-128" charset="-128"/>
              </a:rPr>
              <a:t>Your speaker is: Alice Stagg</a:t>
            </a:r>
          </a:p>
          <a:p>
            <a:endParaRPr lang="en-US" sz="4000" b="1" dirty="0" smtClean="0">
              <a:solidFill>
                <a:srgbClr val="FFFFFF"/>
              </a:solidFill>
              <a:latin typeface="Georgia" pitchFamily="18" charset="0"/>
              <a:ea typeface="ＭＳ Ｐゴシック" pitchFamily="-128" charset="-128"/>
            </a:endParaRPr>
          </a:p>
          <a:p>
            <a:endParaRPr lang="en-US" sz="4000" b="1" dirty="0" smtClean="0">
              <a:solidFill>
                <a:srgbClr val="FFFFFF"/>
              </a:solidFill>
              <a:latin typeface="Georgia" pitchFamily="18" charset="0"/>
              <a:ea typeface="ＭＳ Ｐゴシック" pitchFamily="-128" charset="-128"/>
            </a:endParaRPr>
          </a:p>
          <a:p>
            <a:r>
              <a:rPr lang="en-US" sz="4000" i="1" dirty="0" smtClean="0">
                <a:solidFill>
                  <a:srgbClr val="FFFFFF"/>
                </a:solidFill>
                <a:latin typeface="Georgia" pitchFamily="18" charset="0"/>
                <a:ea typeface="ＭＳ Ｐゴシック" pitchFamily="-128" charset="-128"/>
              </a:rPr>
              <a:t>Chaired by: </a:t>
            </a:r>
            <a:r>
              <a:rPr lang="en-US" sz="4000" dirty="0" smtClean="0">
                <a:solidFill>
                  <a:srgbClr val="FFFFFF"/>
                </a:solidFill>
                <a:latin typeface="Georgia" pitchFamily="18" charset="0"/>
                <a:ea typeface="ＭＳ Ｐゴシック" pitchFamily="-128" charset="-128"/>
              </a:rPr>
              <a:t>Yvonne Onomor</a:t>
            </a:r>
          </a:p>
        </p:txBody>
      </p:sp>
      <p:sp>
        <p:nvSpPr>
          <p:cNvPr id="5124" name="TextBox 15"/>
          <p:cNvSpPr txBox="1">
            <a:spLocks noChangeArrowheads="1"/>
          </p:cNvSpPr>
          <p:nvPr/>
        </p:nvSpPr>
        <p:spPr bwMode="auto">
          <a:xfrm>
            <a:off x="7118351" y="6350006"/>
            <a:ext cx="1800225" cy="246063"/>
          </a:xfrm>
          <a:prstGeom prst="rect">
            <a:avLst/>
          </a:prstGeom>
          <a:noFill/>
          <a:ln w="9525">
            <a:noFill/>
            <a:miter lim="800000"/>
            <a:headEnd/>
            <a:tailEnd/>
          </a:ln>
        </p:spPr>
        <p:txBody>
          <a:bodyPr>
            <a:spAutoFit/>
          </a:bodyPr>
          <a:lstStyle/>
          <a:p>
            <a:pPr algn="r"/>
            <a:r>
              <a:rPr lang="en-US" sz="1000" smtClean="0">
                <a:solidFill>
                  <a:srgbClr val="FFFFFF"/>
                </a:solidFill>
                <a:ea typeface="ＭＳ Ｐゴシック" pitchFamily="-128" charset="-128"/>
              </a:rPr>
              <a:t>www.citma.org.uk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sectors are involved?</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6" y="1700808"/>
            <a:ext cx="7452097" cy="4286605"/>
          </a:xfrm>
          <a:prstGeom prst="rect">
            <a:avLst/>
          </a:prstGeom>
        </p:spPr>
      </p:pic>
    </p:spTree>
    <p:extLst>
      <p:ext uri="{BB962C8B-B14F-4D97-AF65-F5344CB8AC3E}">
        <p14:creationId xmlns:p14="http://schemas.microsoft.com/office/powerpoint/2010/main" xmlns="" val="1124232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the applicants located?</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5696" y="1556792"/>
            <a:ext cx="4829012" cy="4665820"/>
          </a:xfrm>
          <a:prstGeom prst="rect">
            <a:avLst/>
          </a:prstGeom>
        </p:spPr>
      </p:pic>
    </p:spTree>
    <p:extLst>
      <p:ext uri="{BB962C8B-B14F-4D97-AF65-F5344CB8AC3E}">
        <p14:creationId xmlns:p14="http://schemas.microsoft.com/office/powerpoint/2010/main" xmlns="" val="39414644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the opponents located?</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t="4631"/>
          <a:stretch/>
        </p:blipFill>
        <p:spPr>
          <a:xfrm>
            <a:off x="1691680" y="1412776"/>
            <a:ext cx="5786724" cy="4873605"/>
          </a:xfrm>
          <a:prstGeom prst="rect">
            <a:avLst/>
          </a:prstGeom>
        </p:spPr>
      </p:pic>
    </p:spTree>
    <p:extLst>
      <p:ext uri="{BB962C8B-B14F-4D97-AF65-F5344CB8AC3E}">
        <p14:creationId xmlns:p14="http://schemas.microsoft.com/office/powerpoint/2010/main" xmlns="" val="2287961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Chances of success as an applicant</a:t>
            </a:r>
            <a:endParaRPr lang="en-GB" dirty="0"/>
          </a:p>
        </p:txBody>
      </p:sp>
      <p:sp>
        <p:nvSpPr>
          <p:cNvPr id="3" name="Content Placeholder 2"/>
          <p:cNvSpPr>
            <a:spLocks noGrp="1"/>
          </p:cNvSpPr>
          <p:nvPr>
            <p:ph idx="1"/>
          </p:nvPr>
        </p:nvSpPr>
        <p:spPr/>
        <p:txBody>
          <a:bodyPr/>
          <a:lstStyle/>
          <a:p>
            <a:r>
              <a:rPr lang="en-GB" dirty="0" smtClean="0"/>
              <a:t>No successful appeals against the EUIPO this year</a:t>
            </a:r>
          </a:p>
          <a:p>
            <a:pPr lvl="1">
              <a:buFontTx/>
              <a:buChar char="-"/>
            </a:pPr>
            <a:r>
              <a:rPr lang="en-GB" dirty="0" smtClean="0"/>
              <a:t>Out of 19 judgments</a:t>
            </a:r>
          </a:p>
          <a:p>
            <a:r>
              <a:rPr lang="en-GB" dirty="0" smtClean="0"/>
              <a:t>Much better chance against opponent</a:t>
            </a:r>
          </a:p>
          <a:p>
            <a:pPr lvl="1">
              <a:buFontTx/>
              <a:buChar char="-"/>
            </a:pPr>
            <a:r>
              <a:rPr lang="en-GB" dirty="0" smtClean="0"/>
              <a:t>But still more likely to lose than win</a:t>
            </a:r>
          </a:p>
          <a:p>
            <a:pPr lvl="1">
              <a:buFontTx/>
              <a:buChar char="-"/>
            </a:pPr>
            <a:r>
              <a:rPr lang="en-GB" dirty="0" smtClean="0"/>
              <a:t>49 appeals won by applicant vs 74 won by opponent</a:t>
            </a:r>
          </a:p>
          <a:p>
            <a:pPr>
              <a:buFontTx/>
              <a:buChar char="-"/>
            </a:pPr>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972478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Absolute  grounds for refusal</a:t>
            </a:r>
            <a:endParaRPr lang="en-GB" dirty="0"/>
          </a:p>
        </p:txBody>
      </p:sp>
    </p:spTree>
    <p:extLst>
      <p:ext uri="{BB962C8B-B14F-4D97-AF65-F5344CB8AC3E}">
        <p14:creationId xmlns:p14="http://schemas.microsoft.com/office/powerpoint/2010/main" xmlns="" val="7744103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GEOGRAPHICAL ORIGIN – ‘THE GOLDEN MILE’</a:t>
            </a:r>
            <a:endParaRPr lang="en-GB" dirty="0"/>
          </a:p>
        </p:txBody>
      </p:sp>
      <p:sp>
        <p:nvSpPr>
          <p:cNvPr id="3" name="Content Placeholder 2"/>
          <p:cNvSpPr>
            <a:spLocks noGrp="1"/>
          </p:cNvSpPr>
          <p:nvPr>
            <p:ph idx="1"/>
          </p:nvPr>
        </p:nvSpPr>
        <p:spPr/>
        <p:txBody>
          <a:bodyPr/>
          <a:lstStyle/>
          <a:p>
            <a:r>
              <a:rPr lang="en-GB" i="1" dirty="0" smtClean="0"/>
              <a:t>Juan Marin and others v </a:t>
            </a:r>
            <a:r>
              <a:rPr lang="en-GB" i="1" dirty="0" err="1" smtClean="0"/>
              <a:t>Abadia</a:t>
            </a:r>
            <a:r>
              <a:rPr lang="en-GB" i="1" dirty="0" smtClean="0"/>
              <a:t> </a:t>
            </a:r>
            <a:r>
              <a:rPr lang="en-GB" i="1" dirty="0" err="1" smtClean="0"/>
              <a:t>Retuerta</a:t>
            </a:r>
            <a:r>
              <a:rPr lang="en-GB" i="1" dirty="0" smtClean="0"/>
              <a:t> SA (Case C-139/16)</a:t>
            </a:r>
          </a:p>
          <a:p>
            <a:pPr marL="0" indent="0" algn="ctr">
              <a:buNone/>
            </a:pPr>
            <a:r>
              <a:rPr lang="en-GB" sz="2800" dirty="0" smtClean="0"/>
              <a:t>LA MILLA DE ORO</a:t>
            </a:r>
          </a:p>
          <a:p>
            <a:r>
              <a:rPr lang="en-GB" dirty="0" smtClean="0"/>
              <a:t>Class 33 for Wine</a:t>
            </a:r>
          </a:p>
          <a:p>
            <a:r>
              <a:rPr lang="en-GB" dirty="0" smtClean="0"/>
              <a:t>Held: </a:t>
            </a:r>
          </a:p>
          <a:p>
            <a:pPr lvl="1">
              <a:buFontTx/>
              <a:buChar char="-"/>
            </a:pPr>
            <a:r>
              <a:rPr lang="en-GB" dirty="0" smtClean="0"/>
              <a:t>No connection between wine and the geographical origin attributed to ‘La </a:t>
            </a:r>
            <a:r>
              <a:rPr lang="en-GB" dirty="0" err="1" smtClean="0"/>
              <a:t>Milla</a:t>
            </a:r>
            <a:r>
              <a:rPr lang="en-GB" dirty="0" smtClean="0"/>
              <a:t> de Oro’ alone</a:t>
            </a:r>
          </a:p>
          <a:p>
            <a:pPr lvl="1">
              <a:buFontTx/>
              <a:buChar char="-"/>
            </a:pPr>
            <a:r>
              <a:rPr lang="en-GB" dirty="0" smtClean="0"/>
              <a:t>A characteristic of a product / service that could be found “in abundance in a single place with a high degree of value”</a:t>
            </a:r>
          </a:p>
          <a:p>
            <a:endParaRPr lang="en-GB" dirty="0" smtClean="0"/>
          </a:p>
          <a:p>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40823233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Geographical origin – port charlotte</a:t>
            </a:r>
            <a:endParaRPr lang="en-GB" dirty="0"/>
          </a:p>
        </p:txBody>
      </p:sp>
      <p:sp>
        <p:nvSpPr>
          <p:cNvPr id="3" name="Content Placeholder 2"/>
          <p:cNvSpPr>
            <a:spLocks noGrp="1"/>
          </p:cNvSpPr>
          <p:nvPr>
            <p:ph idx="1"/>
          </p:nvPr>
        </p:nvSpPr>
        <p:spPr/>
        <p:txBody>
          <a:bodyPr/>
          <a:lstStyle/>
          <a:p>
            <a:r>
              <a:rPr lang="en-GB" i="1" dirty="0"/>
              <a:t>EUIPO </a:t>
            </a:r>
            <a:r>
              <a:rPr lang="en-GB" i="1" dirty="0" smtClean="0"/>
              <a:t>v </a:t>
            </a:r>
            <a:r>
              <a:rPr lang="en-GB" i="1" dirty="0" err="1"/>
              <a:t>Instituto</a:t>
            </a:r>
            <a:r>
              <a:rPr lang="en-GB" i="1" dirty="0"/>
              <a:t> dos </a:t>
            </a:r>
            <a:r>
              <a:rPr lang="en-GB" i="1" dirty="0" err="1"/>
              <a:t>Vinhos</a:t>
            </a:r>
            <a:r>
              <a:rPr lang="en-GB" i="1" dirty="0"/>
              <a:t> do Douro e do </a:t>
            </a:r>
            <a:r>
              <a:rPr lang="en-GB" i="1" dirty="0" err="1"/>
              <a:t>PortoIP</a:t>
            </a:r>
            <a:r>
              <a:rPr lang="en-GB" i="1" dirty="0"/>
              <a:t> (</a:t>
            </a:r>
            <a:r>
              <a:rPr lang="en-GB" i="1" dirty="0" err="1" smtClean="0"/>
              <a:t>Bruichladdich</a:t>
            </a:r>
            <a:r>
              <a:rPr lang="en-GB" i="1" dirty="0" smtClean="0"/>
              <a:t> Distillery </a:t>
            </a:r>
            <a:r>
              <a:rPr lang="en-GB" i="1" dirty="0"/>
              <a:t>and others intervening) (Case C-56/16</a:t>
            </a:r>
            <a:r>
              <a:rPr lang="en-GB" i="1" dirty="0" smtClean="0"/>
              <a:t>)</a:t>
            </a:r>
          </a:p>
          <a:p>
            <a:pPr marL="0" indent="0" algn="ctr">
              <a:buNone/>
            </a:pPr>
            <a:r>
              <a:rPr lang="en-GB" sz="2800" dirty="0" smtClean="0"/>
              <a:t>PORT CHARLOTTE</a:t>
            </a:r>
          </a:p>
          <a:p>
            <a:r>
              <a:rPr lang="en-GB" dirty="0" smtClean="0"/>
              <a:t>Class 33 for Whisky</a:t>
            </a:r>
          </a:p>
          <a:p>
            <a:r>
              <a:rPr lang="en-GB" dirty="0" smtClean="0"/>
              <a:t>Held: No geographical reference to Port wine</a:t>
            </a:r>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32863426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Geographical origin - </a:t>
            </a:r>
            <a:r>
              <a:rPr lang="en-GB" dirty="0" err="1" smtClean="0"/>
              <a:t>darjeeling</a:t>
            </a:r>
            <a:endParaRPr lang="en-GB" dirty="0"/>
          </a:p>
        </p:txBody>
      </p:sp>
      <p:sp>
        <p:nvSpPr>
          <p:cNvPr id="3" name="Content Placeholder 2"/>
          <p:cNvSpPr>
            <a:spLocks noGrp="1"/>
          </p:cNvSpPr>
          <p:nvPr>
            <p:ph idx="1"/>
          </p:nvPr>
        </p:nvSpPr>
        <p:spPr/>
        <p:txBody>
          <a:bodyPr>
            <a:normAutofit/>
          </a:bodyPr>
          <a:lstStyle/>
          <a:p>
            <a:r>
              <a:rPr lang="en-GB" i="1" dirty="0"/>
              <a:t>The Tea Board v EUIPO (Delta Lingerie intervening) (Case C-673/15 to C-676/15</a:t>
            </a:r>
            <a:r>
              <a:rPr lang="en-GB" i="1" dirty="0" smtClean="0"/>
              <a:t>)</a:t>
            </a:r>
          </a:p>
          <a:p>
            <a:endParaRPr lang="en-GB" i="1" dirty="0" smtClean="0"/>
          </a:p>
          <a:p>
            <a:endParaRPr lang="en-GB" i="1" dirty="0" smtClean="0"/>
          </a:p>
          <a:p>
            <a:endParaRPr lang="en-GB" i="1" dirty="0"/>
          </a:p>
          <a:p>
            <a:r>
              <a:rPr lang="en-GB" dirty="0" smtClean="0"/>
              <a:t>Classes 25, 35 and 38 including Lingerie</a:t>
            </a:r>
          </a:p>
          <a:p>
            <a:r>
              <a:rPr lang="en-GB" dirty="0" smtClean="0"/>
              <a:t>Opposed on the basis of an EU collective mark for DARJEELING in Class 30 for Tea</a:t>
            </a:r>
          </a:p>
          <a:p>
            <a:r>
              <a:rPr lang="en-GB" dirty="0" smtClean="0"/>
              <a:t>Held: Upheld GC’s finding that a consumer of tea would not be led to believe Delta Lingerie’s lingerie originated from the Darjeeling region of India</a:t>
            </a:r>
            <a:endParaRPr lang="en-GB" dirty="0"/>
          </a:p>
        </p:txBody>
      </p:sp>
      <p:sp>
        <p:nvSpPr>
          <p:cNvPr id="4" name="Footer Placeholder 3"/>
          <p:cNvSpPr>
            <a:spLocks noGrp="1"/>
          </p:cNvSpPr>
          <p:nvPr>
            <p:ph type="ftr" sz="quarter" idx="3"/>
          </p:nvPr>
        </p:nvSpPr>
        <p:spPr/>
        <p:txBody>
          <a:bodyPr/>
          <a:lstStyle/>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36970" y="2564904"/>
            <a:ext cx="3238500" cy="1076325"/>
          </a:xfrm>
          <a:prstGeom prst="rect">
            <a:avLst/>
          </a:prstGeom>
        </p:spPr>
      </p:pic>
    </p:spTree>
    <p:extLst>
      <p:ext uri="{BB962C8B-B14F-4D97-AF65-F5344CB8AC3E}">
        <p14:creationId xmlns:p14="http://schemas.microsoft.com/office/powerpoint/2010/main" xmlns="" val="20271694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 bull colour mark</a:t>
            </a:r>
            <a:endParaRPr lang="en-GB" dirty="0"/>
          </a:p>
        </p:txBody>
      </p:sp>
      <p:sp>
        <p:nvSpPr>
          <p:cNvPr id="3" name="Content Placeholder 2"/>
          <p:cNvSpPr>
            <a:spLocks noGrp="1"/>
          </p:cNvSpPr>
          <p:nvPr>
            <p:ph idx="1"/>
          </p:nvPr>
        </p:nvSpPr>
        <p:spPr/>
        <p:txBody>
          <a:bodyPr>
            <a:noAutofit/>
          </a:bodyPr>
          <a:lstStyle/>
          <a:p>
            <a:r>
              <a:rPr lang="en-GB" sz="1400" i="1" dirty="0" smtClean="0"/>
              <a:t>Red Bull GmbH v EUIPO (Optimum Mark and MARQUES intervening) (Joined Cases T-101/15 and T-102/15)</a:t>
            </a:r>
          </a:p>
          <a:p>
            <a:pPr marL="0" indent="0">
              <a:buNone/>
            </a:pPr>
            <a:endParaRPr lang="en-GB" sz="1400" i="1" dirty="0" smtClean="0"/>
          </a:p>
          <a:p>
            <a:pPr marL="0" indent="0">
              <a:buNone/>
            </a:pPr>
            <a:endParaRPr lang="en-GB" sz="1400" i="1" dirty="0" smtClean="0"/>
          </a:p>
          <a:p>
            <a:r>
              <a:rPr lang="en-GB" sz="1400" dirty="0" smtClean="0"/>
              <a:t>First application: </a:t>
            </a:r>
          </a:p>
          <a:p>
            <a:pPr lvl="1">
              <a:buFontTx/>
              <a:buChar char="-"/>
            </a:pPr>
            <a:r>
              <a:rPr lang="en-GB" sz="1400" dirty="0" smtClean="0"/>
              <a:t>‘Protection </a:t>
            </a:r>
            <a:r>
              <a:rPr lang="en-GB" sz="1400" dirty="0"/>
              <a:t>is claimed for the colours blue (RAL 5002) and silver (RAL 9006). The ratio of the colours is approximately 50%-50</a:t>
            </a:r>
            <a:r>
              <a:rPr lang="en-GB" sz="1400" dirty="0" smtClean="0"/>
              <a:t>%’.</a:t>
            </a:r>
          </a:p>
          <a:p>
            <a:r>
              <a:rPr lang="en-GB" sz="1400" dirty="0" smtClean="0"/>
              <a:t>Second application: </a:t>
            </a:r>
          </a:p>
          <a:p>
            <a:pPr lvl="1">
              <a:buFontTx/>
              <a:buChar char="-"/>
            </a:pPr>
            <a:r>
              <a:rPr lang="en-GB" sz="1400" dirty="0" smtClean="0"/>
              <a:t>Indication of colours: ‘Blue </a:t>
            </a:r>
            <a:r>
              <a:rPr lang="en-GB" sz="1400" dirty="0"/>
              <a:t>(Pantone 2747C), silver (Pantone 877C)’ </a:t>
            </a:r>
            <a:endParaRPr lang="en-GB" sz="1400" dirty="0" smtClean="0"/>
          </a:p>
          <a:p>
            <a:pPr lvl="1">
              <a:buFontTx/>
              <a:buChar char="-"/>
            </a:pPr>
            <a:r>
              <a:rPr lang="en-GB" sz="1400" dirty="0" smtClean="0"/>
              <a:t>Description</a:t>
            </a:r>
            <a:r>
              <a:rPr lang="en-GB" sz="1400" dirty="0"/>
              <a:t>: ‘The two colours will be applied in equal proportion and juxtaposed to each other’.</a:t>
            </a:r>
            <a:endParaRPr lang="en-GB" sz="1400" b="1" dirty="0" smtClean="0"/>
          </a:p>
          <a:p>
            <a:r>
              <a:rPr lang="en-GB" sz="1400" dirty="0" smtClean="0"/>
              <a:t>In Class 32 for ‘Energy Drinks’</a:t>
            </a:r>
          </a:p>
          <a:p>
            <a:r>
              <a:rPr lang="en-GB" sz="1400" dirty="0" smtClean="0"/>
              <a:t>Held: Insufficiently precise</a:t>
            </a:r>
          </a:p>
          <a:p>
            <a:r>
              <a:rPr lang="en-GB" sz="1400" dirty="0" smtClean="0"/>
              <a:t>Appeal pending before the CJEU </a:t>
            </a:r>
            <a:r>
              <a:rPr lang="en-GB" sz="1400" i="1" dirty="0" smtClean="0"/>
              <a:t>(Case C-124/18)</a:t>
            </a:r>
            <a:endParaRPr lang="en-GB" sz="1400" i="1" dirty="0"/>
          </a:p>
        </p:txBody>
      </p:sp>
      <p:sp>
        <p:nvSpPr>
          <p:cNvPr id="4" name="Footer Placeholder 3"/>
          <p:cNvSpPr>
            <a:spLocks noGrp="1"/>
          </p:cNvSpPr>
          <p:nvPr>
            <p:ph type="ftr" sz="quarter" idx="3"/>
          </p:nvPr>
        </p:nvSpPr>
        <p:spPr/>
        <p:txBody>
          <a:bodyPr/>
          <a:lstStyle/>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7944" y="2060848"/>
            <a:ext cx="1250637" cy="1250637"/>
          </a:xfrm>
          <a:prstGeom prst="rect">
            <a:avLst/>
          </a:prstGeom>
        </p:spPr>
      </p:pic>
    </p:spTree>
    <p:extLst>
      <p:ext uri="{BB962C8B-B14F-4D97-AF65-F5344CB8AC3E}">
        <p14:creationId xmlns:p14="http://schemas.microsoft.com/office/powerpoint/2010/main" xmlns="" val="630477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Pirelli tyre</a:t>
            </a:r>
            <a:endParaRPr lang="en-GB" dirty="0"/>
          </a:p>
        </p:txBody>
      </p:sp>
      <p:sp>
        <p:nvSpPr>
          <p:cNvPr id="3" name="Content Placeholder 2"/>
          <p:cNvSpPr>
            <a:spLocks noGrp="1"/>
          </p:cNvSpPr>
          <p:nvPr>
            <p:ph idx="1"/>
          </p:nvPr>
        </p:nvSpPr>
        <p:spPr/>
        <p:txBody>
          <a:bodyPr>
            <a:normAutofit lnSpcReduction="10000"/>
          </a:bodyPr>
          <a:lstStyle/>
          <a:p>
            <a:r>
              <a:rPr lang="en-GB" i="1" dirty="0" smtClean="0"/>
              <a:t>Pirelli Tyre </a:t>
            </a:r>
            <a:r>
              <a:rPr lang="en-GB" i="1" dirty="0" err="1" smtClean="0"/>
              <a:t>SpA</a:t>
            </a:r>
            <a:r>
              <a:rPr lang="en-GB" i="1" dirty="0" smtClean="0"/>
              <a:t> v EUIPO (Case T-81/16)</a:t>
            </a:r>
          </a:p>
          <a:p>
            <a:pPr marL="0" indent="0">
              <a:buNone/>
            </a:pPr>
            <a:endParaRPr lang="en-GB" dirty="0" smtClean="0"/>
          </a:p>
          <a:p>
            <a:pPr marL="0" indent="0">
              <a:buNone/>
            </a:pPr>
            <a:endParaRPr lang="en-GB" dirty="0"/>
          </a:p>
          <a:p>
            <a:pPr marL="0" indent="0">
              <a:buNone/>
            </a:pPr>
            <a:endParaRPr lang="en-GB" dirty="0"/>
          </a:p>
          <a:p>
            <a:pPr marL="0" indent="0">
              <a:buNone/>
            </a:pPr>
            <a:endParaRPr lang="en-GB" dirty="0" smtClean="0"/>
          </a:p>
          <a:p>
            <a:r>
              <a:rPr lang="en-GB" dirty="0" smtClean="0"/>
              <a:t>Description: ‘A pair of essentially equal curved strips positioned on the side of a tyre and running along its circumference. The trade mark in question is a position mark.’</a:t>
            </a:r>
          </a:p>
          <a:p>
            <a:r>
              <a:rPr lang="en-GB" dirty="0" smtClean="0"/>
              <a:t>Class 12 for ‘Tyres, solid, semi-pneumatic and pneumatic tyres, rims and covers for vehicle wheels’</a:t>
            </a:r>
          </a:p>
          <a:p>
            <a:r>
              <a:rPr lang="en-GB" dirty="0" smtClean="0"/>
              <a:t>Held: Devoid of distinctive character</a:t>
            </a:r>
            <a:endParaRPr lang="en-GB" dirty="0"/>
          </a:p>
        </p:txBody>
      </p:sp>
      <p:sp>
        <p:nvSpPr>
          <p:cNvPr id="4" name="Footer Placeholder 3"/>
          <p:cNvSpPr>
            <a:spLocks noGrp="1"/>
          </p:cNvSpPr>
          <p:nvPr>
            <p:ph type="ftr" sz="quarter" idx="3"/>
          </p:nvPr>
        </p:nvSpPr>
        <p:spPr/>
        <p:txBody>
          <a:bodyPr/>
          <a:lstStyle/>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07904" y="2060849"/>
            <a:ext cx="1727347" cy="1651140"/>
          </a:xfrm>
          <a:prstGeom prst="rect">
            <a:avLst/>
          </a:prstGeom>
        </p:spPr>
      </p:pic>
    </p:spTree>
    <p:extLst>
      <p:ext uri="{BB962C8B-B14F-4D97-AF65-F5344CB8AC3E}">
        <p14:creationId xmlns:p14="http://schemas.microsoft.com/office/powerpoint/2010/main" xmlns="" val="307475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Alice </a:t>
            </a:r>
            <a:r>
              <a:rPr lang="en-GB" dirty="0" err="1" smtClean="0"/>
              <a:t>stagg</a:t>
            </a:r>
            <a:endParaRPr lang="en-GB" dirty="0"/>
          </a:p>
        </p:txBody>
      </p:sp>
      <p:sp>
        <p:nvSpPr>
          <p:cNvPr id="2" name="Title 1"/>
          <p:cNvSpPr>
            <a:spLocks noGrp="1"/>
          </p:cNvSpPr>
          <p:nvPr>
            <p:ph type="title"/>
          </p:nvPr>
        </p:nvSpPr>
        <p:spPr/>
        <p:txBody>
          <a:bodyPr/>
          <a:lstStyle/>
          <a:p>
            <a:r>
              <a:rPr lang="en-GB" dirty="0" smtClean="0"/>
              <a:t>A question of geography: 12 months of </a:t>
            </a:r>
            <a:r>
              <a:rPr lang="en-GB" dirty="0" err="1" smtClean="0"/>
              <a:t>european</a:t>
            </a:r>
            <a:r>
              <a:rPr lang="en-GB" dirty="0" smtClean="0"/>
              <a:t> trade mark judgments</a:t>
            </a:r>
            <a:endParaRPr lang="en-GB" dirty="0"/>
          </a:p>
        </p:txBody>
      </p:sp>
    </p:spTree>
    <p:extLst>
      <p:ext uri="{BB962C8B-B14F-4D97-AF65-F5344CB8AC3E}">
        <p14:creationId xmlns:p14="http://schemas.microsoft.com/office/powerpoint/2010/main" xmlns="" val="1146905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Descriptiveness – bet365</a:t>
            </a:r>
            <a:endParaRPr lang="en-GB" dirty="0"/>
          </a:p>
        </p:txBody>
      </p:sp>
      <p:sp>
        <p:nvSpPr>
          <p:cNvPr id="3" name="Content Placeholder 2"/>
          <p:cNvSpPr>
            <a:spLocks noGrp="1"/>
          </p:cNvSpPr>
          <p:nvPr>
            <p:ph idx="1"/>
          </p:nvPr>
        </p:nvSpPr>
        <p:spPr/>
        <p:txBody>
          <a:bodyPr>
            <a:normAutofit fontScale="77500" lnSpcReduction="20000"/>
          </a:bodyPr>
          <a:lstStyle/>
          <a:p>
            <a:r>
              <a:rPr lang="en-GB" sz="2100" i="1" dirty="0" smtClean="0"/>
              <a:t>Bet365 Group Ltd v EUIPO (Robert Hansen intervening) (Case T-304/16)</a:t>
            </a:r>
          </a:p>
          <a:p>
            <a:pPr marL="0" indent="0" algn="ctr">
              <a:buNone/>
            </a:pPr>
            <a:r>
              <a:rPr lang="en-GB" sz="2600" dirty="0" smtClean="0"/>
              <a:t>BET 365</a:t>
            </a:r>
          </a:p>
          <a:p>
            <a:pPr marL="0" indent="0" algn="ctr">
              <a:buNone/>
            </a:pPr>
            <a:endParaRPr lang="en-GB" sz="2600" dirty="0" smtClean="0"/>
          </a:p>
          <a:p>
            <a:pPr lvl="1">
              <a:buFontTx/>
              <a:buChar char="-"/>
            </a:pPr>
            <a:r>
              <a:rPr lang="en-GB" sz="2100" dirty="0" smtClean="0"/>
              <a:t>Including in Class 41 for Betting and gambling services</a:t>
            </a:r>
          </a:p>
          <a:p>
            <a:r>
              <a:rPr lang="en-GB" sz="2100" dirty="0" err="1" smtClean="0"/>
              <a:t>BoA</a:t>
            </a:r>
            <a:r>
              <a:rPr lang="en-GB" sz="2100" dirty="0" smtClean="0"/>
              <a:t>: no acquired distinctiveness</a:t>
            </a:r>
          </a:p>
          <a:p>
            <a:r>
              <a:rPr lang="en-GB" sz="2100" dirty="0" smtClean="0"/>
              <a:t>GC:</a:t>
            </a:r>
          </a:p>
          <a:p>
            <a:pPr lvl="1">
              <a:buFontTx/>
              <a:buChar char="-"/>
            </a:pPr>
            <a:r>
              <a:rPr lang="en-GB" sz="2100" dirty="0"/>
              <a:t>Relevant territory – EU Member States in which a large part of consumers spoke or understood English</a:t>
            </a:r>
          </a:p>
          <a:p>
            <a:pPr lvl="1">
              <a:buFontTx/>
              <a:buChar char="-"/>
            </a:pPr>
            <a:r>
              <a:rPr lang="en-GB" sz="2100" dirty="0"/>
              <a:t>Denmark, Ireland, the Netherlands, Finland, Sweden and the UK</a:t>
            </a:r>
          </a:p>
          <a:p>
            <a:pPr lvl="1">
              <a:buFontTx/>
              <a:buChar char="-"/>
            </a:pPr>
            <a:r>
              <a:rPr lang="en-GB" sz="2100" dirty="0" smtClean="0"/>
              <a:t>Cyprus </a:t>
            </a:r>
            <a:r>
              <a:rPr lang="en-GB" sz="2100" dirty="0"/>
              <a:t>and Malta </a:t>
            </a:r>
            <a:r>
              <a:rPr lang="en-GB" sz="2100" dirty="0" smtClean="0"/>
              <a:t>should also have been taken into account</a:t>
            </a:r>
            <a:endParaRPr lang="en-GB" sz="2100" dirty="0"/>
          </a:p>
          <a:p>
            <a:r>
              <a:rPr lang="en-GB" sz="2100" dirty="0" smtClean="0"/>
              <a:t>Held:</a:t>
            </a:r>
          </a:p>
          <a:p>
            <a:pPr lvl="1">
              <a:buFontTx/>
              <a:buChar char="-"/>
            </a:pPr>
            <a:r>
              <a:rPr lang="en-GB" sz="2100" dirty="0"/>
              <a:t>Use of the mark as the name of a website could constitute use as a TM</a:t>
            </a:r>
          </a:p>
          <a:p>
            <a:pPr lvl="1">
              <a:buFontTx/>
              <a:buChar char="-"/>
            </a:pPr>
            <a:r>
              <a:rPr lang="en-GB" sz="2100" dirty="0"/>
              <a:t>Applicant had demonstrated acquired distinctiveness</a:t>
            </a:r>
          </a:p>
          <a:p>
            <a:r>
              <a:rPr lang="en-GB" sz="2100" dirty="0" smtClean="0"/>
              <a:t>Appeal pending before the CJEU (Case C-136/18)</a:t>
            </a:r>
            <a:endParaRPr lang="en-GB" dirty="0" smtClean="0"/>
          </a:p>
          <a:p>
            <a:pPr>
              <a:buFontTx/>
              <a:buChar char="-"/>
            </a:pPr>
            <a:endParaRPr lang="en-GB" dirty="0" smtClean="0"/>
          </a:p>
          <a:p>
            <a:endParaRPr lang="en-GB" dirty="0" smtClean="0"/>
          </a:p>
          <a:p>
            <a:endParaRPr lang="en-GB" dirty="0" smtClean="0"/>
          </a:p>
          <a:p>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24506672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Descriptiveness – love to lounge</a:t>
            </a:r>
            <a:endParaRPr lang="en-GB" dirty="0"/>
          </a:p>
        </p:txBody>
      </p:sp>
      <p:sp>
        <p:nvSpPr>
          <p:cNvPr id="3" name="Content Placeholder 2"/>
          <p:cNvSpPr>
            <a:spLocks noGrp="1"/>
          </p:cNvSpPr>
          <p:nvPr>
            <p:ph idx="1"/>
          </p:nvPr>
        </p:nvSpPr>
        <p:spPr/>
        <p:txBody>
          <a:bodyPr/>
          <a:lstStyle/>
          <a:p>
            <a:r>
              <a:rPr lang="en-GB" i="1" dirty="0" smtClean="0"/>
              <a:t>Lidl </a:t>
            </a:r>
            <a:r>
              <a:rPr lang="en-GB" i="1" dirty="0" err="1" smtClean="0"/>
              <a:t>Stiftung</a:t>
            </a:r>
            <a:r>
              <a:rPr lang="en-GB" i="1" dirty="0" smtClean="0"/>
              <a:t> &amp; Co KG v EUIPO (Primark Holdings intervening) (Case T-305/16)</a:t>
            </a:r>
          </a:p>
          <a:p>
            <a:pPr marL="0" indent="0" algn="ctr">
              <a:buNone/>
            </a:pPr>
            <a:r>
              <a:rPr lang="en-GB" sz="2800" dirty="0" smtClean="0"/>
              <a:t>LOVE TO LOUNGE</a:t>
            </a:r>
          </a:p>
          <a:p>
            <a:r>
              <a:rPr lang="en-GB" dirty="0" smtClean="0"/>
              <a:t>Class 25 for Clothing, footwear and headgear</a:t>
            </a:r>
          </a:p>
          <a:p>
            <a:r>
              <a:rPr lang="en-GB" dirty="0" smtClean="0"/>
              <a:t>Held:</a:t>
            </a:r>
          </a:p>
          <a:p>
            <a:pPr lvl="1">
              <a:buFontTx/>
              <a:buChar char="-"/>
            </a:pPr>
            <a:r>
              <a:rPr lang="en-GB" dirty="0" smtClean="0"/>
              <a:t>A vague and evocative message alluding to a particular interest or pleasure in relaxing</a:t>
            </a:r>
          </a:p>
          <a:p>
            <a:pPr lvl="1">
              <a:buFontTx/>
              <a:buChar char="-"/>
            </a:pPr>
            <a:r>
              <a:rPr lang="en-GB" dirty="0" smtClean="0"/>
              <a:t>Does not designate an easily recognisable property of the contested goods</a:t>
            </a:r>
          </a:p>
          <a:p>
            <a:pPr lvl="1">
              <a:buFontTx/>
              <a:buChar char="-"/>
            </a:pPr>
            <a:r>
              <a:rPr lang="en-GB" dirty="0" smtClean="0"/>
              <a:t>Not purely laudatory</a:t>
            </a:r>
          </a:p>
          <a:p>
            <a:pPr lvl="1">
              <a:buFontTx/>
              <a:buChar char="-"/>
            </a:pPr>
            <a:r>
              <a:rPr lang="en-GB" dirty="0" smtClean="0"/>
              <a:t>Not devoid of distinctive character</a:t>
            </a:r>
          </a:p>
          <a:p>
            <a:pPr>
              <a:buFontTx/>
              <a:buChar char="-"/>
            </a:pPr>
            <a:endParaRPr lang="en-GB" dirty="0" smtClean="0"/>
          </a:p>
          <a:p>
            <a:pPr>
              <a:buFontTx/>
              <a:buChar char="-"/>
            </a:pPr>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649086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Flamagas</a:t>
            </a:r>
            <a:r>
              <a:rPr lang="en-GB" dirty="0" smtClean="0"/>
              <a:t> cigarette lighter</a:t>
            </a:r>
            <a:endParaRPr lang="en-GB" dirty="0"/>
          </a:p>
        </p:txBody>
      </p:sp>
      <p:sp>
        <p:nvSpPr>
          <p:cNvPr id="3" name="Content Placeholder 2"/>
          <p:cNvSpPr>
            <a:spLocks noGrp="1"/>
          </p:cNvSpPr>
          <p:nvPr>
            <p:ph idx="1"/>
          </p:nvPr>
        </p:nvSpPr>
        <p:spPr/>
        <p:txBody>
          <a:bodyPr>
            <a:normAutofit fontScale="85000" lnSpcReduction="20000"/>
          </a:bodyPr>
          <a:lstStyle/>
          <a:p>
            <a:r>
              <a:rPr lang="en-GB" i="1" dirty="0" err="1" smtClean="0"/>
              <a:t>Flamagas</a:t>
            </a:r>
            <a:r>
              <a:rPr lang="en-GB" i="1" dirty="0" smtClean="0"/>
              <a:t> SA v EUIPO (</a:t>
            </a:r>
            <a:r>
              <a:rPr lang="en-GB" i="1" dirty="0" err="1" smtClean="0"/>
              <a:t>MatMind</a:t>
            </a:r>
            <a:r>
              <a:rPr lang="en-GB" i="1" dirty="0" smtClean="0"/>
              <a:t> </a:t>
            </a:r>
            <a:r>
              <a:rPr lang="en-GB" i="1" dirty="0" err="1" smtClean="0"/>
              <a:t>Srl</a:t>
            </a:r>
            <a:r>
              <a:rPr lang="en-GB" i="1" dirty="0" smtClean="0"/>
              <a:t> intervening) (Case T-580/15)</a:t>
            </a:r>
          </a:p>
          <a:p>
            <a:endParaRPr lang="en-GB" dirty="0"/>
          </a:p>
          <a:p>
            <a:endParaRPr lang="en-GB" dirty="0" smtClean="0"/>
          </a:p>
          <a:p>
            <a:endParaRPr lang="en-GB" dirty="0"/>
          </a:p>
          <a:p>
            <a:endParaRPr lang="en-GB" dirty="0" smtClean="0"/>
          </a:p>
          <a:p>
            <a:endParaRPr lang="en-GB" dirty="0"/>
          </a:p>
          <a:p>
            <a:pPr marL="0" indent="0">
              <a:buNone/>
            </a:pPr>
            <a:endParaRPr lang="en-GB" dirty="0" smtClean="0"/>
          </a:p>
          <a:p>
            <a:pPr marL="0" indent="0">
              <a:buNone/>
            </a:pPr>
            <a:endParaRPr lang="en-GB" dirty="0" smtClean="0"/>
          </a:p>
          <a:p>
            <a:r>
              <a:rPr lang="en-GB" dirty="0" smtClean="0"/>
              <a:t>Class 4 for ‘Fuel gas, compressed’ and Class 34 ‘Lighters for smokers’, amongst others</a:t>
            </a:r>
          </a:p>
          <a:p>
            <a:r>
              <a:rPr lang="en-GB" dirty="0"/>
              <a:t>Art 7(1)(e)(ii), Regulation: “signs which consist exclusively of…  the shape of goods which is necessary to obtain a technical result [shall not be registered]”</a:t>
            </a:r>
          </a:p>
          <a:p>
            <a:r>
              <a:rPr lang="en-GB" dirty="0" smtClean="0"/>
              <a:t>Held: sign that consists exclusively of the shape of a product</a:t>
            </a:r>
          </a:p>
          <a:p>
            <a:endParaRPr lang="en-GB" dirty="0" smtClean="0"/>
          </a:p>
          <a:p>
            <a:endParaRPr lang="en-GB" dirty="0"/>
          </a:p>
          <a:p>
            <a:endParaRPr lang="en-GB" dirty="0" smtClean="0"/>
          </a:p>
          <a:p>
            <a:endParaRPr lang="en-GB" dirty="0" smtClean="0"/>
          </a:p>
          <a:p>
            <a:pPr marL="0" indent="0">
              <a:buNone/>
            </a:pPr>
            <a:endParaRPr lang="en-GB" dirty="0"/>
          </a:p>
        </p:txBody>
      </p:sp>
      <p:sp>
        <p:nvSpPr>
          <p:cNvPr id="4" name="Footer Placeholder 3"/>
          <p:cNvSpPr>
            <a:spLocks noGrp="1"/>
          </p:cNvSpPr>
          <p:nvPr>
            <p:ph type="ftr" sz="quarter" idx="3"/>
          </p:nvPr>
        </p:nvSpPr>
        <p:spPr/>
        <p:txBody>
          <a:bodyPr/>
          <a:lstStyle/>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1988840"/>
            <a:ext cx="1810047" cy="2441551"/>
          </a:xfrm>
          <a:prstGeom prst="rect">
            <a:avLst/>
          </a:prstGeom>
        </p:spPr>
      </p:pic>
    </p:spTree>
    <p:extLst>
      <p:ext uri="{BB962C8B-B14F-4D97-AF65-F5344CB8AC3E}">
        <p14:creationId xmlns:p14="http://schemas.microsoft.com/office/powerpoint/2010/main" xmlns="" val="16149261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novartis</a:t>
            </a:r>
            <a:r>
              <a:rPr lang="en-GB" dirty="0" smtClean="0"/>
              <a:t> transdermal patch</a:t>
            </a:r>
            <a:endParaRPr lang="en-GB" dirty="0"/>
          </a:p>
        </p:txBody>
      </p:sp>
      <p:sp>
        <p:nvSpPr>
          <p:cNvPr id="3" name="Content Placeholder 2"/>
          <p:cNvSpPr>
            <a:spLocks noGrp="1"/>
          </p:cNvSpPr>
          <p:nvPr>
            <p:ph idx="1"/>
          </p:nvPr>
        </p:nvSpPr>
        <p:spPr/>
        <p:txBody>
          <a:bodyPr/>
          <a:lstStyle/>
          <a:p>
            <a:r>
              <a:rPr lang="en-GB" i="1" dirty="0" smtClean="0"/>
              <a:t>Novartis AG v EUIPO (SK Chemicals GmbH) (Case T-44/16)</a:t>
            </a:r>
          </a:p>
          <a:p>
            <a:endParaRPr lang="en-GB" dirty="0" smtClean="0"/>
          </a:p>
          <a:p>
            <a:endParaRPr lang="en-GB" dirty="0"/>
          </a:p>
          <a:p>
            <a:endParaRPr lang="en-GB" dirty="0" smtClean="0"/>
          </a:p>
          <a:p>
            <a:endParaRPr lang="en-GB" dirty="0"/>
          </a:p>
          <a:p>
            <a:endParaRPr lang="en-GB" dirty="0" smtClean="0"/>
          </a:p>
          <a:p>
            <a:endParaRPr lang="en-GB" dirty="0" smtClean="0"/>
          </a:p>
          <a:p>
            <a:r>
              <a:rPr lang="en-GB" dirty="0" smtClean="0"/>
              <a:t>Class 5 for ‘Pharmaceutical preparations for the treatment of dementia of the Alzheimer’s type’</a:t>
            </a:r>
          </a:p>
          <a:p>
            <a:r>
              <a:rPr lang="en-GB" dirty="0"/>
              <a:t>Held: sign that consists exclusively of the shape of a </a:t>
            </a:r>
            <a:r>
              <a:rPr lang="en-GB" dirty="0" smtClean="0"/>
              <a:t>product</a:t>
            </a:r>
          </a:p>
          <a:p>
            <a:endParaRPr lang="en-GB" dirty="0" smtClean="0"/>
          </a:p>
          <a:p>
            <a:endParaRPr lang="en-GB" dirty="0"/>
          </a:p>
        </p:txBody>
      </p:sp>
      <p:sp>
        <p:nvSpPr>
          <p:cNvPr id="4" name="Footer Placeholder 3"/>
          <p:cNvSpPr>
            <a:spLocks noGrp="1"/>
          </p:cNvSpPr>
          <p:nvPr>
            <p:ph type="ftr" sz="quarter" idx="3"/>
          </p:nvPr>
        </p:nvSpPr>
        <p:spPr/>
        <p:txBody>
          <a:bodyPr/>
          <a:lstStyle/>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43808" y="2132856"/>
            <a:ext cx="2664296" cy="2641475"/>
          </a:xfrm>
          <a:prstGeom prst="rect">
            <a:avLst/>
          </a:prstGeom>
        </p:spPr>
      </p:pic>
    </p:spTree>
    <p:extLst>
      <p:ext uri="{BB962C8B-B14F-4D97-AF65-F5344CB8AC3E}">
        <p14:creationId xmlns:p14="http://schemas.microsoft.com/office/powerpoint/2010/main" xmlns="" val="18350280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Contrary to public policy</a:t>
            </a:r>
            <a:endParaRPr lang="en-GB" dirty="0"/>
          </a:p>
        </p:txBody>
      </p:sp>
      <p:sp>
        <p:nvSpPr>
          <p:cNvPr id="3" name="Content Placeholder 2"/>
          <p:cNvSpPr>
            <a:spLocks noGrp="1"/>
          </p:cNvSpPr>
          <p:nvPr>
            <p:ph idx="1"/>
          </p:nvPr>
        </p:nvSpPr>
        <p:spPr/>
        <p:txBody>
          <a:bodyPr/>
          <a:lstStyle/>
          <a:p>
            <a:r>
              <a:rPr lang="en-GB" i="1" dirty="0" smtClean="0"/>
              <a:t>La Mafia Franchises SL v EUIPO (Italian Republic intervening) (Case T-1/12)</a:t>
            </a:r>
          </a:p>
          <a:p>
            <a:endParaRPr lang="en-GB" dirty="0"/>
          </a:p>
          <a:p>
            <a:endParaRPr lang="en-GB" dirty="0" smtClean="0"/>
          </a:p>
          <a:p>
            <a:endParaRPr lang="en-GB" dirty="0" smtClean="0"/>
          </a:p>
          <a:p>
            <a:endParaRPr lang="en-GB" dirty="0"/>
          </a:p>
          <a:p>
            <a:endParaRPr lang="en-GB" dirty="0" smtClean="0"/>
          </a:p>
          <a:p>
            <a:r>
              <a:rPr lang="en-GB" dirty="0" smtClean="0"/>
              <a:t>Classes 25, 35 and 43 including Services for providing food and drink, bars, cafeterias, cafes</a:t>
            </a:r>
          </a:p>
          <a:p>
            <a:r>
              <a:rPr lang="en-GB" dirty="0" smtClean="0"/>
              <a:t>Held: contrary to public policy</a:t>
            </a:r>
          </a:p>
          <a:p>
            <a:endParaRPr lang="en-GB" dirty="0" smtClean="0"/>
          </a:p>
          <a:p>
            <a:endParaRPr lang="en-GB" dirty="0" smtClean="0"/>
          </a:p>
          <a:p>
            <a:endParaRPr lang="en-GB" dirty="0" smtClean="0"/>
          </a:p>
          <a:p>
            <a:endParaRPr lang="en-GB" dirty="0"/>
          </a:p>
          <a:p>
            <a:endParaRPr lang="en-GB" dirty="0" smtClean="0"/>
          </a:p>
          <a:p>
            <a:endParaRPr lang="en-GB" dirty="0"/>
          </a:p>
        </p:txBody>
      </p:sp>
      <p:sp>
        <p:nvSpPr>
          <p:cNvPr id="4" name="Footer Placeholder 3"/>
          <p:cNvSpPr>
            <a:spLocks noGrp="1"/>
          </p:cNvSpPr>
          <p:nvPr>
            <p:ph type="ftr" sz="quarter" idx="3"/>
          </p:nvPr>
        </p:nvSpPr>
        <p:spPr/>
        <p:txBody>
          <a:bodyPr/>
          <a:lstStyle/>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97929" y="2420888"/>
            <a:ext cx="2143339" cy="2086182"/>
          </a:xfrm>
          <a:prstGeom prst="rect">
            <a:avLst/>
          </a:prstGeom>
        </p:spPr>
      </p:pic>
    </p:spTree>
    <p:extLst>
      <p:ext uri="{BB962C8B-B14F-4D97-AF65-F5344CB8AC3E}">
        <p14:creationId xmlns:p14="http://schemas.microsoft.com/office/powerpoint/2010/main" xmlns="" val="1726297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LIKELIHOOD OF CONFUSION</a:t>
            </a:r>
            <a:endParaRPr lang="en-GB" dirty="0"/>
          </a:p>
        </p:txBody>
      </p:sp>
    </p:spTree>
    <p:extLst>
      <p:ext uri="{BB962C8B-B14F-4D97-AF65-F5344CB8AC3E}">
        <p14:creationId xmlns:p14="http://schemas.microsoft.com/office/powerpoint/2010/main" xmlns="" val="3487636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Cantina e </a:t>
            </a:r>
            <a:r>
              <a:rPr lang="en-GB" dirty="0" err="1" smtClean="0"/>
              <a:t>oleificio</a:t>
            </a:r>
            <a:r>
              <a:rPr lang="en-GB" dirty="0" smtClean="0"/>
              <a:t> </a:t>
            </a:r>
            <a:r>
              <a:rPr lang="en-GB" dirty="0" err="1" smtClean="0"/>
              <a:t>sociale</a:t>
            </a:r>
            <a:r>
              <a:rPr lang="en-GB" dirty="0" smtClean="0"/>
              <a:t> di san </a:t>
            </a:r>
            <a:r>
              <a:rPr lang="en-GB" dirty="0" err="1" smtClean="0"/>
              <a:t>marzano</a:t>
            </a:r>
            <a:r>
              <a:rPr lang="en-GB" dirty="0" smtClean="0"/>
              <a:t> v </a:t>
            </a:r>
            <a:r>
              <a:rPr lang="en-GB" dirty="0" err="1" smtClean="0"/>
              <a:t>euipo</a:t>
            </a:r>
            <a:r>
              <a:rPr lang="en-GB" dirty="0" smtClean="0"/>
              <a:t> (</a:t>
            </a:r>
            <a:r>
              <a:rPr lang="en-GB" dirty="0" err="1" smtClean="0"/>
              <a:t>miguel</a:t>
            </a:r>
            <a:r>
              <a:rPr lang="en-GB" dirty="0" smtClean="0"/>
              <a:t> </a:t>
            </a:r>
            <a:r>
              <a:rPr lang="en-GB" dirty="0" err="1" smtClean="0"/>
              <a:t>torres</a:t>
            </a:r>
            <a:r>
              <a:rPr lang="en-GB" dirty="0" smtClean="0"/>
              <a:t> </a:t>
            </a:r>
            <a:r>
              <a:rPr lang="en-GB" dirty="0" err="1" smtClean="0"/>
              <a:t>sa</a:t>
            </a:r>
            <a:r>
              <a:rPr lang="en-GB" dirty="0" smtClean="0"/>
              <a:t> intervening) (case t-102/17)</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755576" y="1700808"/>
            <a:ext cx="367240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Cantina e </a:t>
            </a:r>
            <a:r>
              <a:rPr lang="en-GB" sz="1400" dirty="0" err="1" smtClean="0"/>
              <a:t>oleficio</a:t>
            </a:r>
            <a:r>
              <a:rPr lang="en-GB" sz="1400" dirty="0" smtClean="0"/>
              <a:t> </a:t>
            </a:r>
            <a:r>
              <a:rPr lang="en-GB" sz="1400" dirty="0" err="1" smtClean="0"/>
              <a:t>sociale</a:t>
            </a:r>
            <a:r>
              <a:rPr lang="en-GB" sz="1400" dirty="0" smtClean="0"/>
              <a:t> di San Marzano </a:t>
            </a:r>
          </a:p>
          <a:p>
            <a:pPr algn="ctr"/>
            <a:r>
              <a:rPr lang="en-GB" sz="1400" dirty="0" smtClean="0"/>
              <a:t>(Applicant)</a:t>
            </a:r>
            <a:endParaRPr lang="en-GB" sz="1400" dirty="0"/>
          </a:p>
        </p:txBody>
      </p:sp>
      <p:sp>
        <p:nvSpPr>
          <p:cNvPr id="8" name="Rectangle 7"/>
          <p:cNvSpPr/>
          <p:nvPr/>
        </p:nvSpPr>
        <p:spPr>
          <a:xfrm>
            <a:off x="4788024" y="1700808"/>
            <a:ext cx="352839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Miguel Torres</a:t>
            </a:r>
          </a:p>
          <a:p>
            <a:pPr algn="ctr"/>
            <a:r>
              <a:rPr lang="en-GB" sz="1400" dirty="0" smtClean="0"/>
              <a:t>(Opponent)</a:t>
            </a:r>
            <a:endParaRPr lang="en-GB" sz="1400" dirty="0"/>
          </a:p>
        </p:txBody>
      </p:sp>
      <p:sp>
        <p:nvSpPr>
          <p:cNvPr id="7" name="Rectangle 6"/>
          <p:cNvSpPr/>
          <p:nvPr/>
        </p:nvSpPr>
        <p:spPr>
          <a:xfrm>
            <a:off x="755576" y="2647027"/>
            <a:ext cx="3672408" cy="33742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smtClean="0"/>
          </a:p>
          <a:p>
            <a:pPr algn="ctr"/>
            <a:endParaRPr lang="en-GB" dirty="0" smtClean="0"/>
          </a:p>
          <a:p>
            <a:pPr algn="ctr"/>
            <a:r>
              <a:rPr lang="en-GB" dirty="0" smtClean="0"/>
              <a:t>Class 33: Alcoholic beverages (except beers)</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45075" y="2996952"/>
            <a:ext cx="1781441" cy="2098592"/>
          </a:xfrm>
          <a:prstGeom prst="rect">
            <a:avLst/>
          </a:prstGeom>
        </p:spPr>
      </p:pic>
      <p:sp>
        <p:nvSpPr>
          <p:cNvPr id="11" name="Rectangle 10"/>
          <p:cNvSpPr/>
          <p:nvPr/>
        </p:nvSpPr>
        <p:spPr>
          <a:xfrm>
            <a:off x="4784090" y="2647027"/>
            <a:ext cx="3532326" cy="33742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a:p>
            <a:pPr algn="ctr"/>
            <a:endParaRPr lang="en-GB" dirty="0" smtClean="0"/>
          </a:p>
          <a:p>
            <a:pPr algn="ctr"/>
            <a:r>
              <a:rPr lang="en-GB" dirty="0" smtClean="0"/>
              <a:t>SANGRE DE TORO</a:t>
            </a:r>
          </a:p>
          <a:p>
            <a:pPr algn="ctr"/>
            <a:endParaRPr lang="en-GB" dirty="0" smtClean="0"/>
          </a:p>
          <a:p>
            <a:pPr algn="ctr"/>
            <a:r>
              <a:rPr lang="en-GB" dirty="0" smtClean="0"/>
              <a:t>EU and Spanish marks</a:t>
            </a:r>
            <a:endParaRPr lang="en-GB" dirty="0"/>
          </a:p>
          <a:p>
            <a:pPr algn="ctr"/>
            <a:endParaRPr lang="en-GB" dirty="0" smtClean="0"/>
          </a:p>
          <a:p>
            <a:pPr algn="ctr"/>
            <a:endParaRPr lang="en-GB" dirty="0"/>
          </a:p>
          <a:p>
            <a:pPr algn="ctr"/>
            <a:endParaRPr lang="en-GB" dirty="0" smtClean="0"/>
          </a:p>
          <a:p>
            <a:pPr algn="ctr"/>
            <a:endParaRPr lang="en-GB" dirty="0" smtClean="0"/>
          </a:p>
          <a:p>
            <a:pPr algn="ctr"/>
            <a:r>
              <a:rPr lang="en-GB" dirty="0" smtClean="0"/>
              <a:t>Class 33: Alcoholic beverages (except beers)</a:t>
            </a:r>
            <a:endParaRPr lang="en-GB" dirty="0"/>
          </a:p>
        </p:txBody>
      </p:sp>
    </p:spTree>
    <p:extLst>
      <p:ext uri="{BB962C8B-B14F-4D97-AF65-F5344CB8AC3E}">
        <p14:creationId xmlns:p14="http://schemas.microsoft.com/office/powerpoint/2010/main" xmlns="" val="116084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Cantina e </a:t>
            </a:r>
            <a:r>
              <a:rPr lang="en-GB" dirty="0" err="1" smtClean="0"/>
              <a:t>oleificio</a:t>
            </a:r>
            <a:r>
              <a:rPr lang="en-GB" dirty="0" smtClean="0"/>
              <a:t> </a:t>
            </a:r>
            <a:r>
              <a:rPr lang="en-GB" dirty="0" err="1" smtClean="0"/>
              <a:t>sociale</a:t>
            </a:r>
            <a:r>
              <a:rPr lang="en-GB" dirty="0" smtClean="0"/>
              <a:t> di san </a:t>
            </a:r>
            <a:r>
              <a:rPr lang="en-GB" dirty="0" err="1" smtClean="0"/>
              <a:t>marzano</a:t>
            </a:r>
            <a:r>
              <a:rPr lang="en-GB" dirty="0" smtClean="0"/>
              <a:t> v </a:t>
            </a:r>
            <a:r>
              <a:rPr lang="en-GB" dirty="0" err="1" smtClean="0"/>
              <a:t>euipo</a:t>
            </a:r>
            <a:r>
              <a:rPr lang="en-GB" dirty="0" smtClean="0"/>
              <a:t> (</a:t>
            </a:r>
            <a:r>
              <a:rPr lang="en-GB" dirty="0" err="1" smtClean="0"/>
              <a:t>miguel</a:t>
            </a:r>
            <a:r>
              <a:rPr lang="en-GB" dirty="0" smtClean="0"/>
              <a:t> </a:t>
            </a:r>
            <a:r>
              <a:rPr lang="en-GB" dirty="0" err="1" smtClean="0"/>
              <a:t>torres</a:t>
            </a:r>
            <a:r>
              <a:rPr lang="en-GB" dirty="0" smtClean="0"/>
              <a:t> </a:t>
            </a:r>
            <a:r>
              <a:rPr lang="en-GB" dirty="0" err="1" smtClean="0"/>
              <a:t>sa</a:t>
            </a:r>
            <a:r>
              <a:rPr lang="en-GB" dirty="0" smtClean="0"/>
              <a:t> intervening) (case t-102/17)</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755576" y="1700808"/>
            <a:ext cx="367240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Cantina e </a:t>
            </a:r>
            <a:r>
              <a:rPr lang="en-GB" sz="1400" dirty="0" err="1" smtClean="0"/>
              <a:t>oleficio</a:t>
            </a:r>
            <a:r>
              <a:rPr lang="en-GB" sz="1400" dirty="0" smtClean="0"/>
              <a:t> </a:t>
            </a:r>
            <a:r>
              <a:rPr lang="en-GB" sz="1400" dirty="0" err="1" smtClean="0"/>
              <a:t>sociale</a:t>
            </a:r>
            <a:r>
              <a:rPr lang="en-GB" sz="1400" dirty="0" smtClean="0"/>
              <a:t> di San Marzano </a:t>
            </a:r>
          </a:p>
          <a:p>
            <a:pPr algn="ctr"/>
            <a:r>
              <a:rPr lang="en-GB" sz="1400" dirty="0" smtClean="0"/>
              <a:t>(Applicant)</a:t>
            </a:r>
            <a:endParaRPr lang="en-GB" sz="1400" dirty="0"/>
          </a:p>
        </p:txBody>
      </p:sp>
      <p:sp>
        <p:nvSpPr>
          <p:cNvPr id="8" name="Rectangle 7"/>
          <p:cNvSpPr/>
          <p:nvPr/>
        </p:nvSpPr>
        <p:spPr>
          <a:xfrm>
            <a:off x="4788024" y="1700808"/>
            <a:ext cx="352839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Miguel Torres</a:t>
            </a:r>
          </a:p>
          <a:p>
            <a:pPr algn="ctr"/>
            <a:r>
              <a:rPr lang="en-GB" sz="1400" dirty="0" smtClean="0"/>
              <a:t>(Opponent)</a:t>
            </a:r>
            <a:endParaRPr lang="en-GB" sz="1400" dirty="0"/>
          </a:p>
        </p:txBody>
      </p:sp>
      <p:sp>
        <p:nvSpPr>
          <p:cNvPr id="7" name="Rectangle 6"/>
          <p:cNvSpPr/>
          <p:nvPr/>
        </p:nvSpPr>
        <p:spPr>
          <a:xfrm>
            <a:off x="755576" y="2647027"/>
            <a:ext cx="3672408" cy="33742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smtClean="0"/>
          </a:p>
          <a:p>
            <a:pPr algn="ctr"/>
            <a:endParaRPr lang="en-GB" dirty="0" smtClean="0"/>
          </a:p>
          <a:p>
            <a:pPr algn="ctr"/>
            <a:r>
              <a:rPr lang="en-GB" dirty="0" smtClean="0"/>
              <a:t>Class 33: Alcoholic beverages (except beers)</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45075" y="2996952"/>
            <a:ext cx="1781441" cy="2098592"/>
          </a:xfrm>
          <a:prstGeom prst="rect">
            <a:avLst/>
          </a:prstGeom>
        </p:spPr>
      </p:pic>
      <p:sp>
        <p:nvSpPr>
          <p:cNvPr id="11" name="Rectangle 10"/>
          <p:cNvSpPr/>
          <p:nvPr/>
        </p:nvSpPr>
        <p:spPr>
          <a:xfrm>
            <a:off x="4784090" y="2647027"/>
            <a:ext cx="3532326" cy="33742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a:p>
            <a:pPr algn="ctr"/>
            <a:endParaRPr lang="en-GB" dirty="0" smtClean="0"/>
          </a:p>
          <a:p>
            <a:pPr algn="ctr"/>
            <a:r>
              <a:rPr lang="en-GB" dirty="0" smtClean="0"/>
              <a:t>SANGRE DE TORO</a:t>
            </a:r>
          </a:p>
          <a:p>
            <a:pPr algn="ctr"/>
            <a:endParaRPr lang="en-GB" dirty="0" smtClean="0"/>
          </a:p>
          <a:p>
            <a:pPr algn="ctr"/>
            <a:r>
              <a:rPr lang="en-GB" dirty="0" smtClean="0"/>
              <a:t>EU and Spanish marks</a:t>
            </a:r>
            <a:endParaRPr lang="en-GB" dirty="0"/>
          </a:p>
          <a:p>
            <a:pPr algn="ctr"/>
            <a:endParaRPr lang="en-GB" dirty="0" smtClean="0"/>
          </a:p>
          <a:p>
            <a:pPr algn="ctr"/>
            <a:endParaRPr lang="en-GB" dirty="0"/>
          </a:p>
          <a:p>
            <a:pPr algn="ctr"/>
            <a:endParaRPr lang="en-GB" dirty="0" smtClean="0"/>
          </a:p>
          <a:p>
            <a:pPr algn="ctr"/>
            <a:endParaRPr lang="en-GB" dirty="0" smtClean="0"/>
          </a:p>
          <a:p>
            <a:pPr algn="ctr"/>
            <a:r>
              <a:rPr lang="en-GB" dirty="0" smtClean="0"/>
              <a:t>Class 33: Alcoholic beverages (except beers)</a:t>
            </a:r>
            <a:endParaRPr lang="en-GB" dirty="0"/>
          </a:p>
        </p:txBody>
      </p:sp>
      <p:sp>
        <p:nvSpPr>
          <p:cNvPr id="10" name="Rectangle 9"/>
          <p:cNvSpPr/>
          <p:nvPr/>
        </p:nvSpPr>
        <p:spPr>
          <a:xfrm>
            <a:off x="3600587" y="3262964"/>
            <a:ext cx="2232248" cy="10711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Held: Likelihood of confusion</a:t>
            </a:r>
            <a:endParaRPr lang="en-GB" dirty="0"/>
          </a:p>
        </p:txBody>
      </p:sp>
    </p:spTree>
    <p:extLst>
      <p:ext uri="{BB962C8B-B14F-4D97-AF65-F5344CB8AC3E}">
        <p14:creationId xmlns:p14="http://schemas.microsoft.com/office/powerpoint/2010/main" xmlns="" val="1707928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7" grpId="0" animBg="1"/>
      <p:bldP spid="11"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Kiosked</a:t>
            </a:r>
            <a:r>
              <a:rPr lang="en-GB" dirty="0" smtClean="0"/>
              <a:t> oy ab v </a:t>
            </a:r>
            <a:r>
              <a:rPr lang="en-GB" dirty="0" err="1" smtClean="0"/>
              <a:t>euipo</a:t>
            </a:r>
            <a:r>
              <a:rPr lang="en-GB" dirty="0" smtClean="0"/>
              <a:t> (de </a:t>
            </a:r>
            <a:r>
              <a:rPr lang="en-GB" dirty="0" err="1" smtClean="0"/>
              <a:t>vlaamse</a:t>
            </a:r>
            <a:r>
              <a:rPr lang="en-GB" dirty="0" smtClean="0"/>
              <a:t> radio – </a:t>
            </a:r>
            <a:r>
              <a:rPr lang="en-GB" dirty="0" err="1" smtClean="0"/>
              <a:t>en</a:t>
            </a:r>
            <a:r>
              <a:rPr lang="en-GB" dirty="0" smtClean="0"/>
              <a:t> </a:t>
            </a:r>
            <a:r>
              <a:rPr lang="en-GB" dirty="0" err="1" smtClean="0"/>
              <a:t>televisieomroeporganisatie</a:t>
            </a:r>
            <a:r>
              <a:rPr lang="en-GB" dirty="0" smtClean="0"/>
              <a:t> (</a:t>
            </a:r>
            <a:r>
              <a:rPr lang="en-GB" dirty="0" err="1" smtClean="0"/>
              <a:t>vrt</a:t>
            </a:r>
            <a:r>
              <a:rPr lang="en-GB" dirty="0" smtClean="0"/>
              <a:t>)) (case t-824/16)</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755576" y="1778978"/>
            <a:ext cx="3312368" cy="92994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smtClean="0"/>
              <a:t>Kiosked</a:t>
            </a:r>
            <a:r>
              <a:rPr lang="en-GB" dirty="0" smtClean="0"/>
              <a:t> Oy Ab</a:t>
            </a:r>
          </a:p>
          <a:p>
            <a:pPr algn="ctr"/>
            <a:r>
              <a:rPr lang="en-GB" dirty="0" smtClean="0"/>
              <a:t>(Applicant)</a:t>
            </a:r>
            <a:endParaRPr lang="en-GB" dirty="0"/>
          </a:p>
        </p:txBody>
      </p:sp>
      <p:sp>
        <p:nvSpPr>
          <p:cNvPr id="6" name="Rectangle 5"/>
          <p:cNvSpPr/>
          <p:nvPr/>
        </p:nvSpPr>
        <p:spPr>
          <a:xfrm>
            <a:off x="4716016" y="1778978"/>
            <a:ext cx="3312368" cy="8579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VRT</a:t>
            </a:r>
          </a:p>
          <a:p>
            <a:pPr algn="ctr"/>
            <a:r>
              <a:rPr lang="en-GB" dirty="0" smtClean="0"/>
              <a:t>(Opponent)</a:t>
            </a:r>
            <a:endParaRPr lang="en-GB" dirty="0"/>
          </a:p>
        </p:txBody>
      </p:sp>
      <p:sp>
        <p:nvSpPr>
          <p:cNvPr id="7" name="Rectangle 6"/>
          <p:cNvSpPr/>
          <p:nvPr/>
        </p:nvSpPr>
        <p:spPr>
          <a:xfrm>
            <a:off x="755576" y="2924944"/>
            <a:ext cx="3384376" cy="32403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r>
              <a:rPr lang="en-GB" sz="1600" dirty="0" smtClean="0"/>
              <a:t>Class 35: Advertising</a:t>
            </a:r>
          </a:p>
          <a:p>
            <a:pPr algn="ctr"/>
            <a:r>
              <a:rPr lang="en-GB" sz="1600" dirty="0" smtClean="0"/>
              <a:t>Class 42: Design and development of computer hardware and software</a:t>
            </a:r>
            <a:endParaRPr lang="en-GB"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92718" y="2996952"/>
            <a:ext cx="1638083" cy="1590830"/>
          </a:xfrm>
          <a:prstGeom prst="rect">
            <a:avLst/>
          </a:prstGeom>
        </p:spPr>
      </p:pic>
      <p:sp>
        <p:nvSpPr>
          <p:cNvPr id="9" name="Rectangle 8"/>
          <p:cNvSpPr/>
          <p:nvPr/>
        </p:nvSpPr>
        <p:spPr>
          <a:xfrm>
            <a:off x="4716016" y="2924944"/>
            <a:ext cx="3312368" cy="32403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a:p>
            <a:pPr algn="ctr"/>
            <a:endParaRPr lang="en-GB" dirty="0"/>
          </a:p>
          <a:p>
            <a:pPr algn="ctr"/>
            <a:endParaRPr lang="en-GB" sz="1400" dirty="0" smtClean="0"/>
          </a:p>
          <a:p>
            <a:pPr algn="ctr"/>
            <a:endParaRPr lang="en-GB" sz="1400" dirty="0"/>
          </a:p>
          <a:p>
            <a:pPr algn="ctr"/>
            <a:endParaRPr lang="en-GB" sz="1400" dirty="0" smtClean="0"/>
          </a:p>
          <a:p>
            <a:pPr algn="ctr"/>
            <a:endParaRPr lang="en-GB" sz="1400" dirty="0" smtClean="0"/>
          </a:p>
          <a:p>
            <a:pPr algn="ctr"/>
            <a:endParaRPr lang="en-GB" sz="1400" dirty="0"/>
          </a:p>
          <a:p>
            <a:pPr algn="ctr"/>
            <a:endParaRPr lang="en-GB" sz="1400" dirty="0"/>
          </a:p>
          <a:p>
            <a:pPr algn="ctr"/>
            <a:r>
              <a:rPr lang="en-GB" sz="1400" dirty="0" smtClean="0"/>
              <a:t>Benelux mark</a:t>
            </a:r>
          </a:p>
          <a:p>
            <a:pPr algn="ctr"/>
            <a:endParaRPr lang="en-GB" sz="1200" dirty="0" smtClean="0"/>
          </a:p>
          <a:p>
            <a:pPr algn="ctr"/>
            <a:r>
              <a:rPr lang="en-GB" sz="1600" dirty="0" smtClean="0"/>
              <a:t>Class 35: Advertising</a:t>
            </a:r>
          </a:p>
          <a:p>
            <a:pPr algn="ctr"/>
            <a:r>
              <a:rPr lang="en-GB" sz="1600" dirty="0" smtClean="0"/>
              <a:t>Class 42: Designs and development for software for multimedia applications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86998" y="3050071"/>
            <a:ext cx="1770403" cy="1656184"/>
          </a:xfrm>
          <a:prstGeom prst="rect">
            <a:avLst/>
          </a:prstGeom>
        </p:spPr>
      </p:pic>
    </p:spTree>
    <p:extLst>
      <p:ext uri="{BB962C8B-B14F-4D97-AF65-F5344CB8AC3E}">
        <p14:creationId xmlns:p14="http://schemas.microsoft.com/office/powerpoint/2010/main" xmlns="" val="42916031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Kiosked</a:t>
            </a:r>
            <a:r>
              <a:rPr lang="en-GB" dirty="0" smtClean="0"/>
              <a:t> oy ab v </a:t>
            </a:r>
            <a:r>
              <a:rPr lang="en-GB" dirty="0" err="1" smtClean="0"/>
              <a:t>euipo</a:t>
            </a:r>
            <a:r>
              <a:rPr lang="en-GB" dirty="0" smtClean="0"/>
              <a:t> (de </a:t>
            </a:r>
            <a:r>
              <a:rPr lang="en-GB" dirty="0" err="1" smtClean="0"/>
              <a:t>vlaamse</a:t>
            </a:r>
            <a:r>
              <a:rPr lang="en-GB" dirty="0" smtClean="0"/>
              <a:t> radio – </a:t>
            </a:r>
            <a:r>
              <a:rPr lang="en-GB" dirty="0" err="1" smtClean="0"/>
              <a:t>en</a:t>
            </a:r>
            <a:r>
              <a:rPr lang="en-GB" dirty="0" smtClean="0"/>
              <a:t> </a:t>
            </a:r>
            <a:r>
              <a:rPr lang="en-GB" dirty="0" err="1" smtClean="0"/>
              <a:t>televisieomroeporganisatie</a:t>
            </a:r>
            <a:r>
              <a:rPr lang="en-GB" dirty="0" smtClean="0"/>
              <a:t> (</a:t>
            </a:r>
            <a:r>
              <a:rPr lang="en-GB" dirty="0" err="1" smtClean="0"/>
              <a:t>vrt</a:t>
            </a:r>
            <a:r>
              <a:rPr lang="en-GB" dirty="0" smtClean="0"/>
              <a:t>)) (case t-824/16)</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755576" y="1778978"/>
            <a:ext cx="3312368" cy="92994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smtClean="0"/>
              <a:t>Kiosked</a:t>
            </a:r>
            <a:r>
              <a:rPr lang="en-GB" dirty="0" smtClean="0"/>
              <a:t> Oy Ab</a:t>
            </a:r>
          </a:p>
          <a:p>
            <a:pPr algn="ctr"/>
            <a:r>
              <a:rPr lang="en-GB" dirty="0" smtClean="0"/>
              <a:t>(Applicant)</a:t>
            </a:r>
            <a:endParaRPr lang="en-GB" dirty="0"/>
          </a:p>
        </p:txBody>
      </p:sp>
      <p:sp>
        <p:nvSpPr>
          <p:cNvPr id="6" name="Rectangle 5"/>
          <p:cNvSpPr/>
          <p:nvPr/>
        </p:nvSpPr>
        <p:spPr>
          <a:xfrm>
            <a:off x="4716016" y="1778978"/>
            <a:ext cx="3312368" cy="8579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VRT</a:t>
            </a:r>
          </a:p>
          <a:p>
            <a:pPr algn="ctr"/>
            <a:r>
              <a:rPr lang="en-GB" dirty="0" smtClean="0"/>
              <a:t>(Opponent)</a:t>
            </a:r>
            <a:endParaRPr lang="en-GB" dirty="0"/>
          </a:p>
        </p:txBody>
      </p:sp>
      <p:sp>
        <p:nvSpPr>
          <p:cNvPr id="7" name="Rectangle 6"/>
          <p:cNvSpPr/>
          <p:nvPr/>
        </p:nvSpPr>
        <p:spPr>
          <a:xfrm>
            <a:off x="755576" y="2924944"/>
            <a:ext cx="3384376" cy="32403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r>
              <a:rPr lang="en-GB" sz="1600" dirty="0" smtClean="0"/>
              <a:t>Class 35: Advertising</a:t>
            </a:r>
          </a:p>
          <a:p>
            <a:pPr algn="ctr"/>
            <a:r>
              <a:rPr lang="en-GB" sz="1600" dirty="0" smtClean="0"/>
              <a:t>Class 42: Design and development of computer hardware and software</a:t>
            </a:r>
            <a:endParaRPr lang="en-GB"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92718" y="2996952"/>
            <a:ext cx="1638083" cy="1590830"/>
          </a:xfrm>
          <a:prstGeom prst="rect">
            <a:avLst/>
          </a:prstGeom>
        </p:spPr>
      </p:pic>
      <p:sp>
        <p:nvSpPr>
          <p:cNvPr id="9" name="Rectangle 8"/>
          <p:cNvSpPr/>
          <p:nvPr/>
        </p:nvSpPr>
        <p:spPr>
          <a:xfrm>
            <a:off x="4716016" y="2924944"/>
            <a:ext cx="3312368" cy="32403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a:p>
            <a:pPr algn="ctr"/>
            <a:endParaRPr lang="en-GB" dirty="0"/>
          </a:p>
          <a:p>
            <a:pPr algn="ctr"/>
            <a:endParaRPr lang="en-GB" sz="1400" dirty="0" smtClean="0"/>
          </a:p>
          <a:p>
            <a:pPr algn="ctr"/>
            <a:endParaRPr lang="en-GB" sz="1400" dirty="0"/>
          </a:p>
          <a:p>
            <a:pPr algn="ctr"/>
            <a:endParaRPr lang="en-GB" sz="1400" dirty="0" smtClean="0"/>
          </a:p>
          <a:p>
            <a:pPr algn="ctr"/>
            <a:endParaRPr lang="en-GB" sz="1400" dirty="0" smtClean="0"/>
          </a:p>
          <a:p>
            <a:pPr algn="ctr"/>
            <a:endParaRPr lang="en-GB" sz="1400" dirty="0"/>
          </a:p>
          <a:p>
            <a:pPr algn="ctr"/>
            <a:endParaRPr lang="en-GB" sz="1400" dirty="0"/>
          </a:p>
          <a:p>
            <a:pPr algn="ctr"/>
            <a:r>
              <a:rPr lang="en-GB" sz="1400" dirty="0" smtClean="0"/>
              <a:t>Benelux mark</a:t>
            </a:r>
          </a:p>
          <a:p>
            <a:pPr algn="ctr"/>
            <a:endParaRPr lang="en-GB" sz="1200" dirty="0" smtClean="0"/>
          </a:p>
          <a:p>
            <a:pPr algn="ctr"/>
            <a:r>
              <a:rPr lang="en-GB" sz="1600" dirty="0" smtClean="0"/>
              <a:t>Class 35: Advertising</a:t>
            </a:r>
          </a:p>
          <a:p>
            <a:pPr algn="ctr"/>
            <a:r>
              <a:rPr lang="en-GB" sz="1600" dirty="0" smtClean="0"/>
              <a:t>Class 42: Designs and development for software for multimedia applications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86998" y="3050071"/>
            <a:ext cx="1770403" cy="1656184"/>
          </a:xfrm>
          <a:prstGeom prst="rect">
            <a:avLst/>
          </a:prstGeom>
        </p:spPr>
      </p:pic>
      <p:sp>
        <p:nvSpPr>
          <p:cNvPr id="11" name="Rectangle 10"/>
          <p:cNvSpPr/>
          <p:nvPr/>
        </p:nvSpPr>
        <p:spPr>
          <a:xfrm>
            <a:off x="3635896" y="3429000"/>
            <a:ext cx="1584176" cy="104411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Held: Likelihood of confusion</a:t>
            </a:r>
            <a:endParaRPr lang="en-GB" dirty="0"/>
          </a:p>
        </p:txBody>
      </p:sp>
    </p:spTree>
    <p:extLst>
      <p:ext uri="{BB962C8B-B14F-4D97-AF65-F5344CB8AC3E}">
        <p14:creationId xmlns:p14="http://schemas.microsoft.com/office/powerpoint/2010/main" xmlns="" val="2924042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marL="0" indent="0" algn="ctr">
              <a:buNone/>
            </a:pPr>
            <a:r>
              <a:rPr lang="en-GB" sz="3600" i="1" dirty="0"/>
              <a:t>“Next week, it will be three months </a:t>
            </a:r>
            <a:endParaRPr lang="en-GB" sz="3600" i="1" dirty="0" smtClean="0"/>
          </a:p>
          <a:p>
            <a:pPr marL="0" indent="0" algn="ctr">
              <a:buNone/>
            </a:pPr>
            <a:r>
              <a:rPr lang="en-GB" sz="3600" i="1" dirty="0" smtClean="0"/>
              <a:t>after </a:t>
            </a:r>
            <a:r>
              <a:rPr lang="en-GB" sz="3600" i="1" dirty="0"/>
              <a:t>the sending of the Article 50 letter </a:t>
            </a:r>
            <a:endParaRPr lang="en-GB" sz="3600" i="1" dirty="0" smtClean="0"/>
          </a:p>
          <a:p>
            <a:pPr marL="0" indent="0" algn="ctr">
              <a:buNone/>
            </a:pPr>
            <a:r>
              <a:rPr lang="en-GB" sz="3600" i="1" dirty="0" smtClean="0"/>
              <a:t>… </a:t>
            </a:r>
            <a:r>
              <a:rPr lang="en-GB" sz="3600" i="1" dirty="0"/>
              <a:t>I can’t negotiate with myself</a:t>
            </a:r>
            <a:r>
              <a:rPr lang="en-GB" sz="3600" i="1" dirty="0" smtClean="0"/>
              <a:t>.”</a:t>
            </a:r>
          </a:p>
          <a:p>
            <a:pPr marL="0" indent="0">
              <a:buNone/>
            </a:pPr>
            <a:endParaRPr lang="en-GB" i="1" dirty="0"/>
          </a:p>
          <a:p>
            <a:pPr marL="0" indent="0">
              <a:buNone/>
            </a:pPr>
            <a:endParaRPr lang="en-GB" i="1" dirty="0" smtClean="0"/>
          </a:p>
          <a:p>
            <a:pPr marL="0" indent="0">
              <a:buNone/>
            </a:pPr>
            <a:endParaRPr lang="en-GB" i="1" dirty="0"/>
          </a:p>
          <a:p>
            <a:pPr marL="0" indent="0" algn="r">
              <a:buNone/>
            </a:pPr>
            <a:r>
              <a:rPr lang="en-GB" sz="2800" i="1" dirty="0" smtClean="0"/>
              <a:t>Michel </a:t>
            </a:r>
            <a:r>
              <a:rPr lang="en-GB" sz="2800" i="1" dirty="0" err="1" smtClean="0"/>
              <a:t>Barnier</a:t>
            </a:r>
            <a:r>
              <a:rPr lang="en-GB" sz="2800" i="1" dirty="0" smtClean="0"/>
              <a:t>, 12 June 2017</a:t>
            </a:r>
            <a:endParaRPr lang="en-GB" sz="2800" i="1"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35278907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Tulliallan</a:t>
            </a:r>
            <a:r>
              <a:rPr lang="en-GB" dirty="0" smtClean="0"/>
              <a:t> </a:t>
            </a:r>
            <a:r>
              <a:rPr lang="en-GB" dirty="0" err="1" smtClean="0"/>
              <a:t>burlington</a:t>
            </a:r>
            <a:r>
              <a:rPr lang="en-GB" dirty="0" smtClean="0"/>
              <a:t> ltd v </a:t>
            </a:r>
            <a:r>
              <a:rPr lang="en-GB" dirty="0" err="1" smtClean="0"/>
              <a:t>euipo</a:t>
            </a:r>
            <a:r>
              <a:rPr lang="en-GB" dirty="0" smtClean="0"/>
              <a:t> (</a:t>
            </a:r>
            <a:r>
              <a:rPr lang="en-GB" dirty="0" err="1" smtClean="0"/>
              <a:t>burlington</a:t>
            </a:r>
            <a:r>
              <a:rPr lang="en-GB" dirty="0" smtClean="0"/>
              <a:t> fashion </a:t>
            </a:r>
            <a:r>
              <a:rPr lang="en-GB" dirty="0" err="1" smtClean="0"/>
              <a:t>gmbh</a:t>
            </a:r>
            <a:r>
              <a:rPr lang="en-GB" dirty="0" smtClean="0"/>
              <a:t>) (case t-123/16)</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589293" y="1484784"/>
            <a:ext cx="3240360" cy="10081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Burlington Fashion GmbH</a:t>
            </a:r>
          </a:p>
          <a:p>
            <a:pPr algn="ctr"/>
            <a:r>
              <a:rPr lang="en-GB" dirty="0" smtClean="0"/>
              <a:t>(Applicant)</a:t>
            </a:r>
            <a:endParaRPr lang="en-GB" dirty="0"/>
          </a:p>
        </p:txBody>
      </p:sp>
      <p:sp>
        <p:nvSpPr>
          <p:cNvPr id="6" name="Rectangle 5"/>
          <p:cNvSpPr/>
          <p:nvPr/>
        </p:nvSpPr>
        <p:spPr>
          <a:xfrm>
            <a:off x="4642925" y="1484784"/>
            <a:ext cx="3240360" cy="10081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smtClean="0"/>
              <a:t>Tulliallan</a:t>
            </a:r>
            <a:r>
              <a:rPr lang="en-GB" dirty="0" smtClean="0"/>
              <a:t> Burlington Ltd</a:t>
            </a:r>
          </a:p>
          <a:p>
            <a:pPr algn="ctr"/>
            <a:r>
              <a:rPr lang="en-GB" dirty="0" smtClean="0"/>
              <a:t>(Opponent)</a:t>
            </a:r>
            <a:endParaRPr lang="en-GB" dirty="0"/>
          </a:p>
        </p:txBody>
      </p:sp>
      <p:sp>
        <p:nvSpPr>
          <p:cNvPr id="7" name="Rectangle 6"/>
          <p:cNvSpPr/>
          <p:nvPr/>
        </p:nvSpPr>
        <p:spPr>
          <a:xfrm>
            <a:off x="611560" y="2708920"/>
            <a:ext cx="3240360" cy="34563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BURLINGTON</a:t>
            </a:r>
          </a:p>
          <a:p>
            <a:pPr algn="ctr"/>
            <a:endParaRPr lang="en-GB" dirty="0" smtClean="0"/>
          </a:p>
          <a:p>
            <a:pPr algn="ctr"/>
            <a:endParaRPr lang="en-GB" dirty="0"/>
          </a:p>
          <a:p>
            <a:pPr algn="ctr"/>
            <a:r>
              <a:rPr lang="en-GB" dirty="0" smtClean="0"/>
              <a:t>Class 25: Footwear, clothing, headgear</a:t>
            </a:r>
            <a:endParaRPr lang="en-GB" dirty="0"/>
          </a:p>
        </p:txBody>
      </p:sp>
      <p:sp>
        <p:nvSpPr>
          <p:cNvPr id="8" name="Rectangle 7"/>
          <p:cNvSpPr/>
          <p:nvPr/>
        </p:nvSpPr>
        <p:spPr>
          <a:xfrm>
            <a:off x="4642925" y="2708920"/>
            <a:ext cx="3168352" cy="34563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BURLINGTON</a:t>
            </a:r>
          </a:p>
          <a:p>
            <a:pPr algn="ctr"/>
            <a:endParaRPr lang="en-GB" dirty="0" smtClean="0"/>
          </a:p>
          <a:p>
            <a:pPr algn="ctr"/>
            <a:r>
              <a:rPr lang="en-GB" dirty="0" smtClean="0"/>
              <a:t>UK mark</a:t>
            </a:r>
          </a:p>
          <a:p>
            <a:pPr algn="ctr"/>
            <a:endParaRPr lang="en-GB" dirty="0"/>
          </a:p>
          <a:p>
            <a:pPr algn="ctr"/>
            <a:r>
              <a:rPr lang="en-GB" dirty="0" smtClean="0"/>
              <a:t>Class 35: The </a:t>
            </a:r>
            <a:r>
              <a:rPr lang="en-GB" dirty="0"/>
              <a:t>bringing together, for the benefit of others, a variety of goods, enabling customers to conveniently view and purchase those goods from general merchandise retail </a:t>
            </a:r>
            <a:r>
              <a:rPr lang="en-GB" dirty="0" smtClean="0"/>
              <a:t>stores</a:t>
            </a:r>
            <a:endParaRPr lang="en-GB" dirty="0"/>
          </a:p>
        </p:txBody>
      </p:sp>
    </p:spTree>
    <p:extLst>
      <p:ext uri="{BB962C8B-B14F-4D97-AF65-F5344CB8AC3E}">
        <p14:creationId xmlns:p14="http://schemas.microsoft.com/office/powerpoint/2010/main" xmlns="" val="4020351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Tulliallan</a:t>
            </a:r>
            <a:r>
              <a:rPr lang="en-GB" dirty="0" smtClean="0"/>
              <a:t> </a:t>
            </a:r>
            <a:r>
              <a:rPr lang="en-GB" dirty="0" err="1" smtClean="0"/>
              <a:t>burlington</a:t>
            </a:r>
            <a:r>
              <a:rPr lang="en-GB" dirty="0" smtClean="0"/>
              <a:t> ltd v </a:t>
            </a:r>
            <a:r>
              <a:rPr lang="en-GB" dirty="0" err="1" smtClean="0"/>
              <a:t>euipo</a:t>
            </a:r>
            <a:r>
              <a:rPr lang="en-GB" dirty="0" smtClean="0"/>
              <a:t> (</a:t>
            </a:r>
            <a:r>
              <a:rPr lang="en-GB" dirty="0" err="1" smtClean="0"/>
              <a:t>burlington</a:t>
            </a:r>
            <a:r>
              <a:rPr lang="en-GB" dirty="0" smtClean="0"/>
              <a:t> fashion </a:t>
            </a:r>
            <a:r>
              <a:rPr lang="en-GB" dirty="0" err="1" smtClean="0"/>
              <a:t>gmbh</a:t>
            </a:r>
            <a:r>
              <a:rPr lang="en-GB" dirty="0" smtClean="0"/>
              <a:t>) (case t-123/16)</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589293" y="1484784"/>
            <a:ext cx="3240360" cy="10081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Burlington Fashion GmbH</a:t>
            </a:r>
          </a:p>
          <a:p>
            <a:pPr algn="ctr"/>
            <a:r>
              <a:rPr lang="en-GB" dirty="0" smtClean="0"/>
              <a:t>(Applicant)</a:t>
            </a:r>
            <a:endParaRPr lang="en-GB" dirty="0"/>
          </a:p>
        </p:txBody>
      </p:sp>
      <p:sp>
        <p:nvSpPr>
          <p:cNvPr id="6" name="Rectangle 5"/>
          <p:cNvSpPr/>
          <p:nvPr/>
        </p:nvSpPr>
        <p:spPr>
          <a:xfrm>
            <a:off x="4642925" y="1484784"/>
            <a:ext cx="3240360" cy="10081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smtClean="0"/>
              <a:t>Tulliallan</a:t>
            </a:r>
            <a:r>
              <a:rPr lang="en-GB" dirty="0" smtClean="0"/>
              <a:t> Burlington Ltd</a:t>
            </a:r>
          </a:p>
          <a:p>
            <a:pPr algn="ctr"/>
            <a:r>
              <a:rPr lang="en-GB" dirty="0" smtClean="0"/>
              <a:t>(Opponent)</a:t>
            </a:r>
            <a:endParaRPr lang="en-GB" dirty="0"/>
          </a:p>
        </p:txBody>
      </p:sp>
      <p:sp>
        <p:nvSpPr>
          <p:cNvPr id="7" name="Rectangle 6"/>
          <p:cNvSpPr/>
          <p:nvPr/>
        </p:nvSpPr>
        <p:spPr>
          <a:xfrm>
            <a:off x="611560" y="2708920"/>
            <a:ext cx="3240360" cy="34563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BURLINGTON</a:t>
            </a:r>
          </a:p>
          <a:p>
            <a:pPr algn="ctr"/>
            <a:endParaRPr lang="en-GB" dirty="0" smtClean="0"/>
          </a:p>
          <a:p>
            <a:pPr algn="ctr"/>
            <a:endParaRPr lang="en-GB" dirty="0"/>
          </a:p>
          <a:p>
            <a:pPr algn="ctr"/>
            <a:r>
              <a:rPr lang="en-GB" dirty="0" smtClean="0"/>
              <a:t>Class 25: Footwear, clothing, headgear</a:t>
            </a:r>
            <a:endParaRPr lang="en-GB" dirty="0"/>
          </a:p>
        </p:txBody>
      </p:sp>
      <p:sp>
        <p:nvSpPr>
          <p:cNvPr id="8" name="Rectangle 7"/>
          <p:cNvSpPr/>
          <p:nvPr/>
        </p:nvSpPr>
        <p:spPr>
          <a:xfrm>
            <a:off x="4642925" y="2708920"/>
            <a:ext cx="3168352" cy="34563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BURLINGTON</a:t>
            </a:r>
          </a:p>
          <a:p>
            <a:pPr algn="ctr"/>
            <a:endParaRPr lang="en-GB" dirty="0" smtClean="0"/>
          </a:p>
          <a:p>
            <a:pPr algn="ctr"/>
            <a:r>
              <a:rPr lang="en-GB" dirty="0" smtClean="0"/>
              <a:t>UK mark</a:t>
            </a:r>
          </a:p>
          <a:p>
            <a:pPr algn="ctr"/>
            <a:endParaRPr lang="en-GB" dirty="0"/>
          </a:p>
          <a:p>
            <a:pPr algn="ctr"/>
            <a:r>
              <a:rPr lang="en-GB" dirty="0" smtClean="0"/>
              <a:t>Class 35: The </a:t>
            </a:r>
            <a:r>
              <a:rPr lang="en-GB" dirty="0"/>
              <a:t>bringing together, for the benefit of others, a variety of goods, enabling customers to conveniently view and purchase those goods from general merchandise retail </a:t>
            </a:r>
            <a:r>
              <a:rPr lang="en-GB" dirty="0" smtClean="0"/>
              <a:t>stores</a:t>
            </a:r>
            <a:endParaRPr lang="en-GB" dirty="0"/>
          </a:p>
        </p:txBody>
      </p:sp>
      <p:sp>
        <p:nvSpPr>
          <p:cNvPr id="9" name="Rectangle 8"/>
          <p:cNvSpPr/>
          <p:nvPr/>
        </p:nvSpPr>
        <p:spPr>
          <a:xfrm>
            <a:off x="3203848" y="3140968"/>
            <a:ext cx="2160240" cy="129614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Held: different goods/services</a:t>
            </a:r>
          </a:p>
          <a:p>
            <a:pPr algn="ctr"/>
            <a:r>
              <a:rPr lang="en-GB" dirty="0" smtClean="0"/>
              <a:t>No likelihood of confusion</a:t>
            </a:r>
            <a:endParaRPr lang="en-GB" dirty="0"/>
          </a:p>
        </p:txBody>
      </p:sp>
    </p:spTree>
    <p:extLst>
      <p:ext uri="{BB962C8B-B14F-4D97-AF65-F5344CB8AC3E}">
        <p14:creationId xmlns:p14="http://schemas.microsoft.com/office/powerpoint/2010/main" xmlns="" val="7900642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Convivo</a:t>
            </a:r>
            <a:r>
              <a:rPr lang="en-GB" dirty="0" smtClean="0"/>
              <a:t> </a:t>
            </a:r>
            <a:r>
              <a:rPr lang="en-GB" dirty="0" err="1" smtClean="0"/>
              <a:t>gmbh</a:t>
            </a:r>
            <a:r>
              <a:rPr lang="en-GB" dirty="0" smtClean="0"/>
              <a:t> v </a:t>
            </a:r>
            <a:r>
              <a:rPr lang="en-GB" dirty="0" err="1" smtClean="0"/>
              <a:t>euipo</a:t>
            </a:r>
            <a:r>
              <a:rPr lang="en-GB" dirty="0" smtClean="0"/>
              <a:t> (</a:t>
            </a:r>
            <a:r>
              <a:rPr lang="en-GB" dirty="0" err="1" smtClean="0"/>
              <a:t>porcesadora</a:t>
            </a:r>
            <a:r>
              <a:rPr lang="en-GB" dirty="0" smtClean="0"/>
              <a:t> </a:t>
            </a:r>
            <a:r>
              <a:rPr lang="en-GB" dirty="0" err="1" smtClean="0"/>
              <a:t>nacional</a:t>
            </a:r>
            <a:r>
              <a:rPr lang="en-GB" dirty="0" smtClean="0"/>
              <a:t> de </a:t>
            </a:r>
            <a:r>
              <a:rPr lang="en-GB" dirty="0" err="1" smtClean="0"/>
              <a:t>alimentos</a:t>
            </a:r>
            <a:r>
              <a:rPr lang="en-GB" dirty="0" smtClean="0"/>
              <a:t> ca </a:t>
            </a:r>
            <a:r>
              <a:rPr lang="en-GB" dirty="0" err="1" smtClean="0"/>
              <a:t>pronaca</a:t>
            </a:r>
            <a:r>
              <a:rPr lang="en-GB" dirty="0" smtClean="0"/>
              <a:t> intervening) (case t-288/16)</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789110" y="1648773"/>
            <a:ext cx="3350841" cy="9881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smtClean="0"/>
              <a:t>Convivo</a:t>
            </a:r>
            <a:r>
              <a:rPr lang="en-GB" dirty="0" smtClean="0"/>
              <a:t> GmbH </a:t>
            </a:r>
          </a:p>
          <a:p>
            <a:pPr algn="ctr"/>
            <a:r>
              <a:rPr lang="en-GB" dirty="0" smtClean="0"/>
              <a:t>(Applicant)</a:t>
            </a:r>
            <a:endParaRPr lang="en-GB" dirty="0"/>
          </a:p>
        </p:txBody>
      </p:sp>
      <p:sp>
        <p:nvSpPr>
          <p:cNvPr id="6" name="Rectangle 5"/>
          <p:cNvSpPr/>
          <p:nvPr/>
        </p:nvSpPr>
        <p:spPr>
          <a:xfrm>
            <a:off x="4644008" y="1628799"/>
            <a:ext cx="3456384" cy="10081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smtClean="0"/>
              <a:t>Porcesadora</a:t>
            </a:r>
            <a:r>
              <a:rPr lang="en-GB" dirty="0" smtClean="0"/>
              <a:t> Nacional de Alimentos CA </a:t>
            </a:r>
            <a:r>
              <a:rPr lang="en-GB" dirty="0" err="1" smtClean="0"/>
              <a:t>Pronaca</a:t>
            </a:r>
            <a:endParaRPr lang="en-GB" dirty="0" smtClean="0"/>
          </a:p>
          <a:p>
            <a:pPr algn="ctr"/>
            <a:r>
              <a:rPr lang="en-GB" dirty="0" smtClean="0"/>
              <a:t>(Applicant)</a:t>
            </a:r>
            <a:endParaRPr lang="en-GB" dirty="0"/>
          </a:p>
        </p:txBody>
      </p:sp>
      <p:sp>
        <p:nvSpPr>
          <p:cNvPr id="7" name="Rectangle 6"/>
          <p:cNvSpPr/>
          <p:nvPr/>
        </p:nvSpPr>
        <p:spPr>
          <a:xfrm>
            <a:off x="755576" y="2780928"/>
            <a:ext cx="3384375" cy="34563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smtClean="0"/>
              <a:t>M’COOKY</a:t>
            </a:r>
          </a:p>
          <a:p>
            <a:pPr algn="ctr"/>
            <a:endParaRPr lang="en-GB" dirty="0" smtClean="0"/>
          </a:p>
          <a:p>
            <a:pPr algn="ctr"/>
            <a:endParaRPr lang="en-GB" dirty="0" smtClean="0"/>
          </a:p>
          <a:p>
            <a:pPr algn="ctr"/>
            <a:endParaRPr lang="en-GB" dirty="0"/>
          </a:p>
          <a:p>
            <a:pPr algn="ctr"/>
            <a:r>
              <a:rPr lang="en-GB" dirty="0" smtClean="0"/>
              <a:t>Class 43: Services for providing food and drink</a:t>
            </a:r>
            <a:endParaRPr lang="en-GB" dirty="0"/>
          </a:p>
        </p:txBody>
      </p:sp>
      <p:sp>
        <p:nvSpPr>
          <p:cNvPr id="8" name="Rectangle 7"/>
          <p:cNvSpPr/>
          <p:nvPr/>
        </p:nvSpPr>
        <p:spPr>
          <a:xfrm>
            <a:off x="4644008" y="2780928"/>
            <a:ext cx="3456384" cy="34563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r>
              <a:rPr lang="en-GB" sz="1300" dirty="0" smtClean="0"/>
              <a:t>Spanish mark</a:t>
            </a:r>
          </a:p>
          <a:p>
            <a:pPr algn="ctr"/>
            <a:endParaRPr lang="en-GB" sz="1300" dirty="0" smtClean="0"/>
          </a:p>
          <a:p>
            <a:pPr algn="ctr"/>
            <a:r>
              <a:rPr lang="en-GB" sz="1300" dirty="0"/>
              <a:t>Class 30: </a:t>
            </a:r>
            <a:r>
              <a:rPr lang="en-GB" sz="1300" dirty="0" smtClean="0"/>
              <a:t>Coffee</a:t>
            </a:r>
            <a:r>
              <a:rPr lang="en-GB" sz="1300" dirty="0"/>
              <a:t>, tea, cocoa, sugar, rice, tapioca, sago, artificial coffee; flours and preparations made from cereals; bread, pastry, and confectionery, ices; honey, treacle; yeast, baking powder; salt, mustard; vinegar, sauces (except salad dressings); spices, </a:t>
            </a:r>
            <a:r>
              <a:rPr lang="en-GB" sz="1300" dirty="0" smtClean="0"/>
              <a:t>ice</a:t>
            </a:r>
            <a:r>
              <a:rPr lang="en-GB" sz="1300" dirty="0"/>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78266" y="2852936"/>
            <a:ext cx="1387867" cy="1410999"/>
          </a:xfrm>
          <a:prstGeom prst="rect">
            <a:avLst/>
          </a:prstGeom>
        </p:spPr>
      </p:pic>
    </p:spTree>
    <p:extLst>
      <p:ext uri="{BB962C8B-B14F-4D97-AF65-F5344CB8AC3E}">
        <p14:creationId xmlns:p14="http://schemas.microsoft.com/office/powerpoint/2010/main" xmlns="" val="1158245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Convivo</a:t>
            </a:r>
            <a:r>
              <a:rPr lang="en-GB" dirty="0" smtClean="0"/>
              <a:t> </a:t>
            </a:r>
            <a:r>
              <a:rPr lang="en-GB" dirty="0" err="1" smtClean="0"/>
              <a:t>gmbh</a:t>
            </a:r>
            <a:r>
              <a:rPr lang="en-GB" dirty="0" smtClean="0"/>
              <a:t> v </a:t>
            </a:r>
            <a:r>
              <a:rPr lang="en-GB" dirty="0" err="1" smtClean="0"/>
              <a:t>euipo</a:t>
            </a:r>
            <a:r>
              <a:rPr lang="en-GB" dirty="0" smtClean="0"/>
              <a:t> (</a:t>
            </a:r>
            <a:r>
              <a:rPr lang="en-GB" dirty="0" err="1" smtClean="0"/>
              <a:t>porcesadora</a:t>
            </a:r>
            <a:r>
              <a:rPr lang="en-GB" dirty="0" smtClean="0"/>
              <a:t> </a:t>
            </a:r>
            <a:r>
              <a:rPr lang="en-GB" dirty="0" err="1" smtClean="0"/>
              <a:t>nacional</a:t>
            </a:r>
            <a:r>
              <a:rPr lang="en-GB" dirty="0" smtClean="0"/>
              <a:t> de </a:t>
            </a:r>
            <a:r>
              <a:rPr lang="en-GB" dirty="0" err="1" smtClean="0"/>
              <a:t>alimentos</a:t>
            </a:r>
            <a:r>
              <a:rPr lang="en-GB" dirty="0" smtClean="0"/>
              <a:t> ca </a:t>
            </a:r>
            <a:r>
              <a:rPr lang="en-GB" dirty="0" err="1" smtClean="0"/>
              <a:t>pronaca</a:t>
            </a:r>
            <a:r>
              <a:rPr lang="en-GB" dirty="0" smtClean="0"/>
              <a:t> intervening) (case t-288/16)</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789110" y="1648773"/>
            <a:ext cx="3350841" cy="9881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smtClean="0"/>
              <a:t>Convivo</a:t>
            </a:r>
            <a:r>
              <a:rPr lang="en-GB" dirty="0" smtClean="0"/>
              <a:t> GmbH </a:t>
            </a:r>
          </a:p>
          <a:p>
            <a:pPr algn="ctr"/>
            <a:r>
              <a:rPr lang="en-GB" dirty="0" smtClean="0"/>
              <a:t>(Applicant)</a:t>
            </a:r>
            <a:endParaRPr lang="en-GB" dirty="0"/>
          </a:p>
        </p:txBody>
      </p:sp>
      <p:sp>
        <p:nvSpPr>
          <p:cNvPr id="6" name="Rectangle 5"/>
          <p:cNvSpPr/>
          <p:nvPr/>
        </p:nvSpPr>
        <p:spPr>
          <a:xfrm>
            <a:off x="4644008" y="1628799"/>
            <a:ext cx="3456384" cy="10081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smtClean="0"/>
              <a:t>Porcesadora</a:t>
            </a:r>
            <a:r>
              <a:rPr lang="en-GB" dirty="0" smtClean="0"/>
              <a:t> Nacional de Alimentos CA </a:t>
            </a:r>
            <a:r>
              <a:rPr lang="en-GB" dirty="0" err="1" smtClean="0"/>
              <a:t>Pronaca</a:t>
            </a:r>
            <a:endParaRPr lang="en-GB" dirty="0" smtClean="0"/>
          </a:p>
          <a:p>
            <a:pPr algn="ctr"/>
            <a:r>
              <a:rPr lang="en-GB" dirty="0" smtClean="0"/>
              <a:t>(Applicant)</a:t>
            </a:r>
            <a:endParaRPr lang="en-GB" dirty="0"/>
          </a:p>
        </p:txBody>
      </p:sp>
      <p:sp>
        <p:nvSpPr>
          <p:cNvPr id="7" name="Rectangle 6"/>
          <p:cNvSpPr/>
          <p:nvPr/>
        </p:nvSpPr>
        <p:spPr>
          <a:xfrm>
            <a:off x="755576" y="2780928"/>
            <a:ext cx="3384375" cy="34563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dirty="0" smtClean="0"/>
              <a:t>M’COOKY</a:t>
            </a:r>
          </a:p>
          <a:p>
            <a:pPr algn="ctr"/>
            <a:endParaRPr lang="en-GB" dirty="0" smtClean="0"/>
          </a:p>
          <a:p>
            <a:pPr algn="ctr"/>
            <a:endParaRPr lang="en-GB" dirty="0" smtClean="0"/>
          </a:p>
          <a:p>
            <a:pPr algn="ctr"/>
            <a:endParaRPr lang="en-GB" dirty="0"/>
          </a:p>
          <a:p>
            <a:pPr algn="ctr"/>
            <a:r>
              <a:rPr lang="en-GB" dirty="0" smtClean="0"/>
              <a:t>Class 43: Services for providing food and drink</a:t>
            </a:r>
            <a:endParaRPr lang="en-GB" dirty="0"/>
          </a:p>
        </p:txBody>
      </p:sp>
      <p:sp>
        <p:nvSpPr>
          <p:cNvPr id="8" name="Rectangle 7"/>
          <p:cNvSpPr/>
          <p:nvPr/>
        </p:nvSpPr>
        <p:spPr>
          <a:xfrm>
            <a:off x="4644008" y="2780928"/>
            <a:ext cx="3456384" cy="34563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r>
              <a:rPr lang="en-GB" sz="1300" dirty="0" smtClean="0"/>
              <a:t>Spanish mark</a:t>
            </a:r>
          </a:p>
          <a:p>
            <a:pPr algn="ctr"/>
            <a:endParaRPr lang="en-GB" sz="1300" dirty="0" smtClean="0"/>
          </a:p>
          <a:p>
            <a:pPr algn="ctr"/>
            <a:r>
              <a:rPr lang="en-GB" sz="1300" dirty="0"/>
              <a:t>Class 30: </a:t>
            </a:r>
            <a:r>
              <a:rPr lang="en-GB" sz="1300" dirty="0" smtClean="0"/>
              <a:t>Coffee</a:t>
            </a:r>
            <a:r>
              <a:rPr lang="en-GB" sz="1300" dirty="0"/>
              <a:t>, tea, cocoa, sugar, rice, tapioca, sago, artificial coffee; flours and preparations made from cereals; bread, pastry, and confectionery, ices; honey, treacle; yeast, baking powder; salt, mustard; vinegar, sauces (except salad dressings); spices, </a:t>
            </a:r>
            <a:r>
              <a:rPr lang="en-GB" sz="1300" dirty="0" smtClean="0"/>
              <a:t>ice</a:t>
            </a:r>
            <a:r>
              <a:rPr lang="en-GB" sz="1300" dirty="0"/>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78266" y="2852936"/>
            <a:ext cx="1387867" cy="1410999"/>
          </a:xfrm>
          <a:prstGeom prst="rect">
            <a:avLst/>
          </a:prstGeom>
        </p:spPr>
      </p:pic>
      <p:sp>
        <p:nvSpPr>
          <p:cNvPr id="10" name="Rectangle 9"/>
          <p:cNvSpPr/>
          <p:nvPr/>
        </p:nvSpPr>
        <p:spPr>
          <a:xfrm>
            <a:off x="3671900" y="3212976"/>
            <a:ext cx="1800200" cy="122413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Held: Likelihood of confusion</a:t>
            </a:r>
            <a:endParaRPr lang="en-GB" dirty="0"/>
          </a:p>
        </p:txBody>
      </p:sp>
    </p:spTree>
    <p:extLst>
      <p:ext uri="{BB962C8B-B14F-4D97-AF65-F5344CB8AC3E}">
        <p14:creationId xmlns:p14="http://schemas.microsoft.com/office/powerpoint/2010/main" xmlns="" val="2880015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Deutsche post ag v </a:t>
            </a:r>
            <a:r>
              <a:rPr lang="en-GB" dirty="0" err="1" smtClean="0"/>
              <a:t>euipo</a:t>
            </a:r>
            <a:r>
              <a:rPr lang="en-GB" dirty="0" smtClean="0"/>
              <a:t> (</a:t>
            </a:r>
            <a:r>
              <a:rPr lang="en-GB" dirty="0" err="1" smtClean="0"/>
              <a:t>bpost</a:t>
            </a:r>
            <a:r>
              <a:rPr lang="en-GB" dirty="0" smtClean="0"/>
              <a:t> </a:t>
            </a:r>
            <a:r>
              <a:rPr lang="en-GB" dirty="0" err="1" smtClean="0"/>
              <a:t>nv</a:t>
            </a:r>
            <a:r>
              <a:rPr lang="en-GB" dirty="0" smtClean="0"/>
              <a:t> intervening) (case t-118/16)</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971600" y="1628800"/>
            <a:ext cx="2880320"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smtClean="0"/>
              <a:t>bpost</a:t>
            </a:r>
            <a:r>
              <a:rPr lang="en-GB" dirty="0" smtClean="0"/>
              <a:t> NV</a:t>
            </a:r>
          </a:p>
          <a:p>
            <a:pPr algn="ctr"/>
            <a:r>
              <a:rPr lang="en-GB" dirty="0" smtClean="0"/>
              <a:t>(Applicant)</a:t>
            </a:r>
            <a:endParaRPr lang="en-GB" dirty="0"/>
          </a:p>
        </p:txBody>
      </p:sp>
      <p:sp>
        <p:nvSpPr>
          <p:cNvPr id="6" name="Rectangle 5"/>
          <p:cNvSpPr/>
          <p:nvPr/>
        </p:nvSpPr>
        <p:spPr>
          <a:xfrm>
            <a:off x="5472100" y="1628800"/>
            <a:ext cx="2880320"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Deutsche Post AG</a:t>
            </a:r>
          </a:p>
          <a:p>
            <a:pPr algn="ctr"/>
            <a:r>
              <a:rPr lang="en-GB" dirty="0" smtClean="0"/>
              <a:t>(Opponent)</a:t>
            </a:r>
            <a:endParaRPr lang="en-GB" dirty="0"/>
          </a:p>
        </p:txBody>
      </p:sp>
      <p:sp>
        <p:nvSpPr>
          <p:cNvPr id="7" name="Rectangle 6"/>
          <p:cNvSpPr/>
          <p:nvPr/>
        </p:nvSpPr>
        <p:spPr>
          <a:xfrm>
            <a:off x="683568" y="3114585"/>
            <a:ext cx="3600400" cy="30963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BEPOST</a:t>
            </a:r>
          </a:p>
          <a:p>
            <a:pPr algn="ctr"/>
            <a:endParaRPr lang="en-GB" dirty="0"/>
          </a:p>
          <a:p>
            <a:pPr algn="ctr"/>
            <a:endParaRPr lang="en-GB" dirty="0" smtClean="0"/>
          </a:p>
          <a:p>
            <a:pPr algn="ctr"/>
            <a:r>
              <a:rPr lang="en-GB" dirty="0" smtClean="0"/>
              <a:t>Class 39: Mail delivery; Transport and delivery of postal items and parcels</a:t>
            </a:r>
            <a:endParaRPr lang="en-GB" dirty="0"/>
          </a:p>
        </p:txBody>
      </p:sp>
      <p:sp>
        <p:nvSpPr>
          <p:cNvPr id="8" name="Rectangle 7"/>
          <p:cNvSpPr/>
          <p:nvPr/>
        </p:nvSpPr>
        <p:spPr>
          <a:xfrm>
            <a:off x="5148064" y="3114585"/>
            <a:ext cx="3528392" cy="30963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a:p>
            <a:pPr algn="ctr"/>
            <a:endParaRPr lang="en-GB" dirty="0" smtClean="0"/>
          </a:p>
          <a:p>
            <a:pPr algn="ctr"/>
            <a:endParaRPr lang="en-GB" sz="1400" dirty="0" smtClean="0"/>
          </a:p>
          <a:p>
            <a:pPr algn="ctr"/>
            <a:r>
              <a:rPr lang="en-GB" sz="1400" dirty="0" smtClean="0"/>
              <a:t>EU mark</a:t>
            </a:r>
          </a:p>
          <a:p>
            <a:pPr algn="ctr"/>
            <a:endParaRPr lang="en-GB" sz="1400" dirty="0" smtClean="0"/>
          </a:p>
          <a:p>
            <a:pPr algn="ctr"/>
            <a:r>
              <a:rPr lang="en-GB" sz="2800" dirty="0" smtClean="0"/>
              <a:t>POST</a:t>
            </a:r>
          </a:p>
          <a:p>
            <a:pPr algn="ctr"/>
            <a:r>
              <a:rPr lang="en-GB" sz="1400" dirty="0" smtClean="0"/>
              <a:t>German mark</a:t>
            </a:r>
            <a:endParaRPr lang="en-GB" sz="1400" dirty="0"/>
          </a:p>
          <a:p>
            <a:pPr algn="ctr"/>
            <a:endParaRPr lang="en-GB" dirty="0" smtClean="0"/>
          </a:p>
          <a:p>
            <a:pPr algn="ctr"/>
            <a:r>
              <a:rPr lang="en-GB" sz="1400" dirty="0" smtClean="0"/>
              <a:t>Class 39: Postal, freight and courier services; Collection, transport and delivery of goods, in particular documents, packages, parcels, letters and pallets</a:t>
            </a:r>
            <a:endParaRPr lang="en-GB"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6136" y="3284984"/>
            <a:ext cx="2421792" cy="659214"/>
          </a:xfrm>
          <a:prstGeom prst="rect">
            <a:avLst/>
          </a:prstGeom>
        </p:spPr>
      </p:pic>
    </p:spTree>
    <p:extLst>
      <p:ext uri="{BB962C8B-B14F-4D97-AF65-F5344CB8AC3E}">
        <p14:creationId xmlns:p14="http://schemas.microsoft.com/office/powerpoint/2010/main" xmlns="" val="2590661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Deutsche post ag v </a:t>
            </a:r>
            <a:r>
              <a:rPr lang="en-GB" dirty="0" err="1" smtClean="0"/>
              <a:t>euipo</a:t>
            </a:r>
            <a:r>
              <a:rPr lang="en-GB" dirty="0" smtClean="0"/>
              <a:t> (</a:t>
            </a:r>
            <a:r>
              <a:rPr lang="en-GB" dirty="0" err="1" smtClean="0"/>
              <a:t>bpost</a:t>
            </a:r>
            <a:r>
              <a:rPr lang="en-GB" dirty="0" smtClean="0"/>
              <a:t> </a:t>
            </a:r>
            <a:r>
              <a:rPr lang="en-GB" dirty="0" err="1" smtClean="0"/>
              <a:t>nv</a:t>
            </a:r>
            <a:r>
              <a:rPr lang="en-GB" dirty="0" smtClean="0"/>
              <a:t> intervening) (case t-118/16)</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971600" y="1628800"/>
            <a:ext cx="2880320"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smtClean="0"/>
              <a:t>bpost</a:t>
            </a:r>
            <a:r>
              <a:rPr lang="en-GB" dirty="0" smtClean="0"/>
              <a:t> NV</a:t>
            </a:r>
          </a:p>
          <a:p>
            <a:pPr algn="ctr"/>
            <a:r>
              <a:rPr lang="en-GB" dirty="0" smtClean="0"/>
              <a:t>(Applicant)</a:t>
            </a:r>
            <a:endParaRPr lang="en-GB" dirty="0"/>
          </a:p>
        </p:txBody>
      </p:sp>
      <p:sp>
        <p:nvSpPr>
          <p:cNvPr id="6" name="Rectangle 5"/>
          <p:cNvSpPr/>
          <p:nvPr/>
        </p:nvSpPr>
        <p:spPr>
          <a:xfrm>
            <a:off x="5472100" y="1628800"/>
            <a:ext cx="2880320" cy="11521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Deutsche Post AG</a:t>
            </a:r>
          </a:p>
          <a:p>
            <a:pPr algn="ctr"/>
            <a:r>
              <a:rPr lang="en-GB" dirty="0" smtClean="0"/>
              <a:t>(Opponent)</a:t>
            </a:r>
            <a:endParaRPr lang="en-GB" dirty="0"/>
          </a:p>
        </p:txBody>
      </p:sp>
      <p:sp>
        <p:nvSpPr>
          <p:cNvPr id="7" name="Rectangle 6"/>
          <p:cNvSpPr/>
          <p:nvPr/>
        </p:nvSpPr>
        <p:spPr>
          <a:xfrm>
            <a:off x="683568" y="3114585"/>
            <a:ext cx="3600400" cy="30963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BEPOST</a:t>
            </a:r>
          </a:p>
          <a:p>
            <a:pPr algn="ctr"/>
            <a:endParaRPr lang="en-GB" dirty="0"/>
          </a:p>
          <a:p>
            <a:pPr algn="ctr"/>
            <a:endParaRPr lang="en-GB" dirty="0" smtClean="0"/>
          </a:p>
          <a:p>
            <a:pPr algn="ctr"/>
            <a:r>
              <a:rPr lang="en-GB" dirty="0" smtClean="0"/>
              <a:t>Class 39: Mail delivery; Transport and delivery of postal items and parcels</a:t>
            </a:r>
            <a:endParaRPr lang="en-GB" dirty="0"/>
          </a:p>
        </p:txBody>
      </p:sp>
      <p:sp>
        <p:nvSpPr>
          <p:cNvPr id="8" name="Rectangle 7"/>
          <p:cNvSpPr/>
          <p:nvPr/>
        </p:nvSpPr>
        <p:spPr>
          <a:xfrm>
            <a:off x="5148064" y="3114585"/>
            <a:ext cx="3528392" cy="30963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a:p>
            <a:pPr algn="ctr"/>
            <a:endParaRPr lang="en-GB" dirty="0" smtClean="0"/>
          </a:p>
          <a:p>
            <a:pPr algn="ctr"/>
            <a:endParaRPr lang="en-GB" sz="1400" dirty="0" smtClean="0"/>
          </a:p>
          <a:p>
            <a:pPr algn="ctr"/>
            <a:r>
              <a:rPr lang="en-GB" sz="1400" dirty="0" smtClean="0"/>
              <a:t>EU mark</a:t>
            </a:r>
          </a:p>
          <a:p>
            <a:pPr algn="ctr"/>
            <a:endParaRPr lang="en-GB" sz="1400" dirty="0" smtClean="0"/>
          </a:p>
          <a:p>
            <a:pPr algn="ctr"/>
            <a:r>
              <a:rPr lang="en-GB" sz="2800" dirty="0" smtClean="0"/>
              <a:t>POST</a:t>
            </a:r>
          </a:p>
          <a:p>
            <a:pPr algn="ctr"/>
            <a:r>
              <a:rPr lang="en-GB" sz="1400" dirty="0" smtClean="0"/>
              <a:t>German mark</a:t>
            </a:r>
            <a:endParaRPr lang="en-GB" sz="1400" dirty="0"/>
          </a:p>
          <a:p>
            <a:pPr algn="ctr"/>
            <a:endParaRPr lang="en-GB" dirty="0" smtClean="0"/>
          </a:p>
          <a:p>
            <a:pPr algn="ctr"/>
            <a:r>
              <a:rPr lang="en-GB" sz="1400" dirty="0" smtClean="0"/>
              <a:t>Class 39: Postal, freight and courier services; Collection, transport and delivery of goods, in particular documents, packages, parcels, letters and pallets</a:t>
            </a:r>
            <a:endParaRPr lang="en-GB" sz="1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9769" y="3335870"/>
            <a:ext cx="2421792" cy="659214"/>
          </a:xfrm>
          <a:prstGeom prst="rect">
            <a:avLst/>
          </a:prstGeom>
        </p:spPr>
      </p:pic>
      <p:sp>
        <p:nvSpPr>
          <p:cNvPr id="10" name="Rectangle 9"/>
          <p:cNvSpPr/>
          <p:nvPr/>
        </p:nvSpPr>
        <p:spPr>
          <a:xfrm>
            <a:off x="3851920" y="3356992"/>
            <a:ext cx="1800200" cy="103854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Held: no likelihood of confusion</a:t>
            </a:r>
            <a:endParaRPr lang="en-GB" dirty="0"/>
          </a:p>
        </p:txBody>
      </p:sp>
    </p:spTree>
    <p:extLst>
      <p:ext uri="{BB962C8B-B14F-4D97-AF65-F5344CB8AC3E}">
        <p14:creationId xmlns:p14="http://schemas.microsoft.com/office/powerpoint/2010/main" xmlns="" val="3449065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Unfair advantage taking</a:t>
            </a:r>
            <a:endParaRPr lang="en-GB" dirty="0"/>
          </a:p>
        </p:txBody>
      </p:sp>
    </p:spTree>
    <p:extLst>
      <p:ext uri="{BB962C8B-B14F-4D97-AF65-F5344CB8AC3E}">
        <p14:creationId xmlns:p14="http://schemas.microsoft.com/office/powerpoint/2010/main" xmlns="" val="4254353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Shoe Branding Europe BVBA v EUIPO (</a:t>
            </a:r>
            <a:r>
              <a:rPr lang="en-GB" dirty="0" err="1"/>
              <a:t>adidas</a:t>
            </a:r>
            <a:r>
              <a:rPr lang="en-GB" dirty="0"/>
              <a:t> AG intervening) (Case T-85/16 and Case T-629/16</a:t>
            </a:r>
            <a:r>
              <a:rPr lang="en-GB" dirty="0" smtClean="0"/>
              <a:t>)</a:t>
            </a:r>
            <a:endParaRPr lang="en-GB" dirty="0"/>
          </a:p>
        </p:txBody>
      </p:sp>
      <p:sp>
        <p:nvSpPr>
          <p:cNvPr id="3" name="Content Placeholder 2"/>
          <p:cNvSpPr>
            <a:spLocks noGrp="1"/>
          </p:cNvSpPr>
          <p:nvPr>
            <p:ph sz="half" idx="1"/>
          </p:nvPr>
        </p:nvSpPr>
        <p:spPr>
          <a:xfrm>
            <a:off x="457200" y="2132856"/>
            <a:ext cx="3898776" cy="4032448"/>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0" indent="0">
              <a:buNone/>
            </a:pPr>
            <a:endParaRPr lang="en-GB" dirty="0"/>
          </a:p>
          <a:p>
            <a:endParaRPr lang="en-GB" dirty="0" smtClean="0"/>
          </a:p>
          <a:p>
            <a:endParaRPr lang="en-GB" dirty="0"/>
          </a:p>
          <a:p>
            <a:endParaRPr lang="en-GB" dirty="0" smtClean="0"/>
          </a:p>
          <a:p>
            <a:endParaRPr lang="en-GB" dirty="0" smtClean="0"/>
          </a:p>
          <a:p>
            <a:endParaRPr lang="en-GB" dirty="0" smtClean="0"/>
          </a:p>
          <a:p>
            <a:endParaRPr lang="en-GB" dirty="0" smtClean="0"/>
          </a:p>
          <a:p>
            <a:pPr marL="0" indent="0">
              <a:buNone/>
            </a:pPr>
            <a:r>
              <a:rPr lang="en-GB" sz="3500" dirty="0" smtClean="0"/>
              <a:t>‘</a:t>
            </a:r>
            <a:r>
              <a:rPr lang="en-GB" sz="3500" dirty="0"/>
              <a:t>The trade mark is a position mark. The mark consists of two parallel lines positioned on the outside surface of the upper part of a shoe. The parallel lines run from the sole edge of a shoe and slopes backwards to the middle of the instep of a shoe. The dotted line marks the position of the trade mark and does not form part of the mark’. </a:t>
            </a:r>
          </a:p>
          <a:p>
            <a:pPr marL="0" indent="0">
              <a:buNone/>
            </a:pPr>
            <a:r>
              <a:rPr lang="en-GB" sz="3500" dirty="0" smtClean="0"/>
              <a:t>Class 25 for Footwear </a:t>
            </a:r>
          </a:p>
          <a:p>
            <a:pPr marL="0" indent="0">
              <a:buNone/>
            </a:pPr>
            <a:r>
              <a:rPr lang="en-GB" sz="3500" dirty="0" smtClean="0"/>
              <a:t>Class 9 for Safety </a:t>
            </a:r>
            <a:r>
              <a:rPr lang="en-GB" sz="3500" dirty="0"/>
              <a:t>footwear for the protection against accidents or </a:t>
            </a:r>
            <a:r>
              <a:rPr lang="en-GB" sz="3500" dirty="0" smtClean="0"/>
              <a:t>injury</a:t>
            </a:r>
            <a:endParaRPr lang="en-GB" sz="3500" dirty="0"/>
          </a:p>
        </p:txBody>
      </p:sp>
      <p:sp>
        <p:nvSpPr>
          <p:cNvPr id="4" name="Content Placeholder 3"/>
          <p:cNvSpPr>
            <a:spLocks noGrp="1"/>
          </p:cNvSpPr>
          <p:nvPr>
            <p:ph sz="half" idx="2"/>
          </p:nvPr>
        </p:nvSpPr>
        <p:spPr>
          <a:xfrm>
            <a:off x="4932040" y="2132856"/>
            <a:ext cx="3966592" cy="4055327"/>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endParaRPr lang="en-GB" dirty="0" smtClean="0"/>
          </a:p>
          <a:p>
            <a:endParaRPr lang="en-GB" dirty="0"/>
          </a:p>
          <a:p>
            <a:endParaRPr lang="en-GB" dirty="0" smtClean="0"/>
          </a:p>
          <a:p>
            <a:endParaRPr lang="en-GB" dirty="0"/>
          </a:p>
          <a:p>
            <a:endParaRPr lang="en-GB" dirty="0" smtClean="0"/>
          </a:p>
          <a:p>
            <a:endParaRPr lang="en-GB" dirty="0"/>
          </a:p>
          <a:p>
            <a:pPr marL="0" indent="0" algn="ctr">
              <a:buNone/>
            </a:pPr>
            <a:endParaRPr lang="en-GB" sz="2900" dirty="0" smtClean="0"/>
          </a:p>
          <a:p>
            <a:pPr marL="0" indent="0" algn="ctr">
              <a:buNone/>
            </a:pPr>
            <a:r>
              <a:rPr lang="en-GB" sz="3500" dirty="0" smtClean="0"/>
              <a:t>EU mark</a:t>
            </a:r>
          </a:p>
          <a:p>
            <a:pPr marL="0" indent="0">
              <a:buNone/>
            </a:pPr>
            <a:r>
              <a:rPr lang="en-GB" sz="3500" dirty="0" smtClean="0"/>
              <a:t>‘</a:t>
            </a:r>
            <a:r>
              <a:rPr lang="en-GB" sz="3500" dirty="0"/>
              <a:t>The mark consists of three parallel equally spaced stripes applied to footwear, the stripes positioned on the footwear upper in the area between the laces and the sole</a:t>
            </a:r>
            <a:r>
              <a:rPr lang="en-GB" sz="3500" dirty="0" smtClean="0"/>
              <a:t>’</a:t>
            </a:r>
          </a:p>
          <a:p>
            <a:pPr marL="0" indent="0">
              <a:buNone/>
            </a:pPr>
            <a:endParaRPr lang="en-GB" sz="3500" dirty="0" smtClean="0"/>
          </a:p>
          <a:p>
            <a:pPr marL="0" indent="0">
              <a:buNone/>
            </a:pPr>
            <a:r>
              <a:rPr lang="en-GB" sz="3500" dirty="0" smtClean="0"/>
              <a:t>Class 25 for Footwear</a:t>
            </a:r>
            <a:endParaRPr lang="en-GB" sz="3500" dirty="0"/>
          </a:p>
        </p:txBody>
      </p:sp>
      <p:sp>
        <p:nvSpPr>
          <p:cNvPr id="5" name="Footer Placeholder 4"/>
          <p:cNvSpPr>
            <a:spLocks noGrp="1"/>
          </p:cNvSpPr>
          <p:nvPr>
            <p:ph type="ftr" sz="quarter" idx="3"/>
          </p:nvPr>
        </p:nvSpPr>
        <p:spPr/>
        <p:txBody>
          <a:bodyPr/>
          <a:lstStyle/>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1073" y="2355308"/>
            <a:ext cx="3093382" cy="1340466"/>
          </a:xfrm>
          <a:prstGeom prst="rect">
            <a:avLst/>
          </a:prstGeom>
        </p:spPr>
      </p:pic>
      <p:sp>
        <p:nvSpPr>
          <p:cNvPr id="7" name="Rectangle 6"/>
          <p:cNvSpPr/>
          <p:nvPr/>
        </p:nvSpPr>
        <p:spPr>
          <a:xfrm>
            <a:off x="1115616" y="1482308"/>
            <a:ext cx="2664296"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Shoe Branding Europe</a:t>
            </a:r>
          </a:p>
          <a:p>
            <a:pPr algn="ctr"/>
            <a:r>
              <a:rPr lang="en-GB" sz="1400" dirty="0" smtClean="0"/>
              <a:t>(Applicant)</a:t>
            </a:r>
            <a:endParaRPr lang="en-GB" sz="1400" dirty="0"/>
          </a:p>
        </p:txBody>
      </p:sp>
      <p:sp>
        <p:nvSpPr>
          <p:cNvPr id="9" name="Rectangle 8"/>
          <p:cNvSpPr/>
          <p:nvPr/>
        </p:nvSpPr>
        <p:spPr>
          <a:xfrm>
            <a:off x="5580112" y="1480577"/>
            <a:ext cx="2736304"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err="1"/>
              <a:t>a</a:t>
            </a:r>
            <a:r>
              <a:rPr lang="en-GB" sz="1400" dirty="0" err="1" smtClean="0"/>
              <a:t>didas</a:t>
            </a:r>
            <a:r>
              <a:rPr lang="en-GB" sz="1400" dirty="0" smtClean="0"/>
              <a:t> </a:t>
            </a:r>
          </a:p>
          <a:p>
            <a:pPr algn="ctr"/>
            <a:r>
              <a:rPr lang="en-GB" sz="1400" dirty="0" smtClean="0"/>
              <a:t>(Opponent)</a:t>
            </a:r>
            <a:endParaRPr lang="en-GB" sz="14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4088" y="2276872"/>
            <a:ext cx="3312655" cy="1418902"/>
          </a:xfrm>
          <a:prstGeom prst="rect">
            <a:avLst/>
          </a:prstGeom>
        </p:spPr>
      </p:pic>
    </p:spTree>
    <p:extLst>
      <p:ext uri="{BB962C8B-B14F-4D97-AF65-F5344CB8AC3E}">
        <p14:creationId xmlns:p14="http://schemas.microsoft.com/office/powerpoint/2010/main" xmlns="" val="40103524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Shoe Branding Europe BVBA v EUIPO (</a:t>
            </a:r>
            <a:r>
              <a:rPr lang="en-GB" dirty="0" err="1"/>
              <a:t>adidas</a:t>
            </a:r>
            <a:r>
              <a:rPr lang="en-GB" dirty="0"/>
              <a:t> AG intervening) (Case T-85/16 and Case T-629/16)</a:t>
            </a:r>
          </a:p>
        </p:txBody>
      </p:sp>
      <p:sp>
        <p:nvSpPr>
          <p:cNvPr id="3" name="Content Placeholder 2"/>
          <p:cNvSpPr>
            <a:spLocks noGrp="1"/>
          </p:cNvSpPr>
          <p:nvPr>
            <p:ph idx="1"/>
          </p:nvPr>
        </p:nvSpPr>
        <p:spPr/>
        <p:txBody>
          <a:bodyPr/>
          <a:lstStyle/>
          <a:p>
            <a:r>
              <a:rPr lang="en-GB" dirty="0" smtClean="0"/>
              <a:t>Held: </a:t>
            </a:r>
            <a:r>
              <a:rPr lang="en-GB" dirty="0" err="1" smtClean="0"/>
              <a:t>adidas</a:t>
            </a:r>
            <a:r>
              <a:rPr lang="en-GB" dirty="0" smtClean="0"/>
              <a:t> mark enjoyed a high, long-held and enduring reputation</a:t>
            </a:r>
          </a:p>
          <a:p>
            <a:r>
              <a:rPr lang="en-GB" dirty="0" smtClean="0"/>
              <a:t>SBE argued coexistence of the marks at issue on the market for a great number of years</a:t>
            </a:r>
          </a:p>
          <a:p>
            <a:pPr marL="795337" lvl="1" indent="-342900">
              <a:buFontTx/>
              <a:buChar char="-"/>
            </a:pPr>
            <a:r>
              <a:rPr lang="en-GB" dirty="0" smtClean="0"/>
              <a:t>But various prior disputes between the parties</a:t>
            </a:r>
          </a:p>
          <a:p>
            <a:pPr marL="795337" lvl="1" indent="-342900">
              <a:buFontTx/>
              <a:buChar char="-"/>
            </a:pPr>
            <a:r>
              <a:rPr lang="en-GB" dirty="0" smtClean="0"/>
              <a:t>Held: not ‘peaceful’ coexistence</a:t>
            </a:r>
          </a:p>
          <a:p>
            <a:r>
              <a:rPr lang="en-GB" dirty="0" smtClean="0"/>
              <a:t>Use of ‘two stripes are enough’ slogan by SBE</a:t>
            </a:r>
          </a:p>
          <a:p>
            <a:r>
              <a:rPr lang="en-GB" dirty="0" smtClean="0"/>
              <a:t>Held: unfair advantage taking</a:t>
            </a:r>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21116167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Gall pharma </a:t>
            </a:r>
            <a:r>
              <a:rPr lang="en-GB" dirty="0" err="1" smtClean="0"/>
              <a:t>gmbh</a:t>
            </a:r>
            <a:r>
              <a:rPr lang="en-GB" dirty="0" smtClean="0"/>
              <a:t> v </a:t>
            </a:r>
            <a:r>
              <a:rPr lang="en-GB" dirty="0" err="1" smtClean="0"/>
              <a:t>euipo</a:t>
            </a:r>
            <a:r>
              <a:rPr lang="en-GB" dirty="0" smtClean="0"/>
              <a:t> (</a:t>
            </a:r>
            <a:r>
              <a:rPr lang="en-GB" dirty="0" err="1" smtClean="0"/>
              <a:t>pfizer</a:t>
            </a:r>
            <a:r>
              <a:rPr lang="en-GB" dirty="0" smtClean="0"/>
              <a:t> </a:t>
            </a:r>
            <a:r>
              <a:rPr lang="en-GB" dirty="0" err="1" smtClean="0"/>
              <a:t>inc</a:t>
            </a:r>
            <a:r>
              <a:rPr lang="en-GB" dirty="0" smtClean="0"/>
              <a:t> intervening) (case t-662/16)</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683568" y="1772816"/>
            <a:ext cx="3240360"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Gall Pharma GmbH</a:t>
            </a:r>
          </a:p>
          <a:p>
            <a:pPr algn="ctr"/>
            <a:r>
              <a:rPr lang="en-GB" dirty="0" smtClean="0"/>
              <a:t>(Applicant)</a:t>
            </a:r>
            <a:endParaRPr lang="en-GB" dirty="0"/>
          </a:p>
        </p:txBody>
      </p:sp>
      <p:sp>
        <p:nvSpPr>
          <p:cNvPr id="6" name="Rectangle 5"/>
          <p:cNvSpPr/>
          <p:nvPr/>
        </p:nvSpPr>
        <p:spPr>
          <a:xfrm>
            <a:off x="5154326" y="1772816"/>
            <a:ext cx="3240360"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Pfizer </a:t>
            </a:r>
            <a:r>
              <a:rPr lang="en-GB" dirty="0" err="1" smtClean="0"/>
              <a:t>Inc</a:t>
            </a:r>
            <a:endParaRPr lang="en-GB" dirty="0" smtClean="0"/>
          </a:p>
          <a:p>
            <a:pPr algn="ctr"/>
            <a:r>
              <a:rPr lang="en-GB" dirty="0" smtClean="0"/>
              <a:t>(Opponent)</a:t>
            </a:r>
            <a:endParaRPr lang="en-GB" dirty="0"/>
          </a:p>
        </p:txBody>
      </p:sp>
      <p:sp>
        <p:nvSpPr>
          <p:cNvPr id="7" name="Rectangle 6"/>
          <p:cNvSpPr/>
          <p:nvPr/>
        </p:nvSpPr>
        <p:spPr>
          <a:xfrm>
            <a:off x="683568" y="2780927"/>
            <a:ext cx="3240360" cy="3106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STYRIAGRA</a:t>
            </a:r>
          </a:p>
          <a:p>
            <a:pPr algn="ctr"/>
            <a:endParaRPr lang="en-GB" dirty="0" smtClean="0"/>
          </a:p>
          <a:p>
            <a:pPr algn="ctr"/>
            <a:endParaRPr lang="en-GB" dirty="0"/>
          </a:p>
          <a:p>
            <a:pPr algn="ctr"/>
            <a:r>
              <a:rPr lang="en-GB" dirty="0" smtClean="0"/>
              <a:t>Class 29 : Preserved, frozen, dried fruits and vegetables, in particular pumpkin seeds</a:t>
            </a:r>
            <a:endParaRPr lang="en-GB" dirty="0"/>
          </a:p>
        </p:txBody>
      </p:sp>
      <p:sp>
        <p:nvSpPr>
          <p:cNvPr id="8" name="Rectangle 7"/>
          <p:cNvSpPr/>
          <p:nvPr/>
        </p:nvSpPr>
        <p:spPr>
          <a:xfrm>
            <a:off x="5148064" y="2791041"/>
            <a:ext cx="3240360" cy="30963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VIAGRA</a:t>
            </a:r>
          </a:p>
          <a:p>
            <a:pPr algn="ctr"/>
            <a:endParaRPr lang="en-GB" sz="1400" dirty="0"/>
          </a:p>
          <a:p>
            <a:pPr algn="ctr"/>
            <a:r>
              <a:rPr lang="en-GB" sz="1600" dirty="0" smtClean="0"/>
              <a:t>EU mark</a:t>
            </a:r>
          </a:p>
          <a:p>
            <a:pPr algn="ctr"/>
            <a:endParaRPr lang="en-GB" dirty="0" smtClean="0"/>
          </a:p>
          <a:p>
            <a:pPr algn="ctr"/>
            <a:endParaRPr lang="en-GB" sz="1600" dirty="0" smtClean="0"/>
          </a:p>
          <a:p>
            <a:pPr algn="ctr"/>
            <a:r>
              <a:rPr lang="en-GB" dirty="0" smtClean="0"/>
              <a:t>Class 5 : Pharmaceutical and veterinary preparations and substances</a:t>
            </a:r>
            <a:endParaRPr lang="en-GB" dirty="0"/>
          </a:p>
        </p:txBody>
      </p:sp>
    </p:spTree>
    <p:extLst>
      <p:ext uri="{BB962C8B-B14F-4D97-AF65-F5344CB8AC3E}">
        <p14:creationId xmlns:p14="http://schemas.microsoft.com/office/powerpoint/2010/main" xmlns="" val="1012213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 months of </a:t>
            </a:r>
            <a:r>
              <a:rPr lang="en-GB" dirty="0" err="1" smtClean="0"/>
              <a:t>european</a:t>
            </a:r>
            <a:r>
              <a:rPr lang="en-GB" dirty="0" smtClean="0"/>
              <a:t> trade mark judgments:</a:t>
            </a:r>
            <a:br>
              <a:rPr lang="en-GB" dirty="0" smtClean="0"/>
            </a:br>
            <a:r>
              <a:rPr lang="en-GB" dirty="0" smtClean="0"/>
              <a:t>in numbers</a:t>
            </a:r>
            <a:endParaRPr lang="en-GB" dirty="0"/>
          </a:p>
        </p:txBody>
      </p:sp>
    </p:spTree>
    <p:extLst>
      <p:ext uri="{BB962C8B-B14F-4D97-AF65-F5344CB8AC3E}">
        <p14:creationId xmlns:p14="http://schemas.microsoft.com/office/powerpoint/2010/main" xmlns="" val="35984680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Gall pharma </a:t>
            </a:r>
            <a:r>
              <a:rPr lang="en-GB" dirty="0" err="1" smtClean="0"/>
              <a:t>gmbh</a:t>
            </a:r>
            <a:r>
              <a:rPr lang="en-GB" dirty="0" smtClean="0"/>
              <a:t> v </a:t>
            </a:r>
            <a:r>
              <a:rPr lang="en-GB" dirty="0" err="1" smtClean="0"/>
              <a:t>euipo</a:t>
            </a:r>
            <a:r>
              <a:rPr lang="en-GB" dirty="0" smtClean="0"/>
              <a:t> (</a:t>
            </a:r>
            <a:r>
              <a:rPr lang="en-GB" dirty="0" err="1" smtClean="0"/>
              <a:t>pfizer</a:t>
            </a:r>
            <a:r>
              <a:rPr lang="en-GB" dirty="0" smtClean="0"/>
              <a:t> </a:t>
            </a:r>
            <a:r>
              <a:rPr lang="en-GB" dirty="0" err="1" smtClean="0"/>
              <a:t>inc</a:t>
            </a:r>
            <a:r>
              <a:rPr lang="en-GB" dirty="0" smtClean="0"/>
              <a:t> intervening) (case t-662/16)</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683568" y="1772816"/>
            <a:ext cx="3240360"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Gall Pharma GmbH</a:t>
            </a:r>
          </a:p>
          <a:p>
            <a:pPr algn="ctr"/>
            <a:r>
              <a:rPr lang="en-GB" dirty="0" smtClean="0"/>
              <a:t>(Applicant)</a:t>
            </a:r>
            <a:endParaRPr lang="en-GB" dirty="0"/>
          </a:p>
        </p:txBody>
      </p:sp>
      <p:sp>
        <p:nvSpPr>
          <p:cNvPr id="6" name="Rectangle 5"/>
          <p:cNvSpPr/>
          <p:nvPr/>
        </p:nvSpPr>
        <p:spPr>
          <a:xfrm>
            <a:off x="5154326" y="1772816"/>
            <a:ext cx="3240360"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Pfizer </a:t>
            </a:r>
            <a:r>
              <a:rPr lang="en-GB" dirty="0" err="1" smtClean="0"/>
              <a:t>Inc</a:t>
            </a:r>
            <a:endParaRPr lang="en-GB" dirty="0" smtClean="0"/>
          </a:p>
          <a:p>
            <a:pPr algn="ctr"/>
            <a:r>
              <a:rPr lang="en-GB" dirty="0" smtClean="0"/>
              <a:t>(Opponent)</a:t>
            </a:r>
            <a:endParaRPr lang="en-GB" dirty="0"/>
          </a:p>
        </p:txBody>
      </p:sp>
      <p:sp>
        <p:nvSpPr>
          <p:cNvPr id="7" name="Rectangle 6"/>
          <p:cNvSpPr/>
          <p:nvPr/>
        </p:nvSpPr>
        <p:spPr>
          <a:xfrm>
            <a:off x="683568" y="2780927"/>
            <a:ext cx="3240360" cy="3106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STYRIAGRA</a:t>
            </a:r>
          </a:p>
          <a:p>
            <a:pPr algn="ctr"/>
            <a:endParaRPr lang="en-GB" dirty="0" smtClean="0"/>
          </a:p>
          <a:p>
            <a:pPr algn="ctr"/>
            <a:endParaRPr lang="en-GB" dirty="0"/>
          </a:p>
          <a:p>
            <a:pPr algn="ctr"/>
            <a:r>
              <a:rPr lang="en-GB" dirty="0" smtClean="0"/>
              <a:t>Class 29 : Preserved, frozen, dried fruits and vegetables, in particular pumpkin seeds</a:t>
            </a:r>
            <a:endParaRPr lang="en-GB" dirty="0"/>
          </a:p>
        </p:txBody>
      </p:sp>
      <p:sp>
        <p:nvSpPr>
          <p:cNvPr id="8" name="Rectangle 7"/>
          <p:cNvSpPr/>
          <p:nvPr/>
        </p:nvSpPr>
        <p:spPr>
          <a:xfrm>
            <a:off x="5148064" y="2791041"/>
            <a:ext cx="3240360" cy="30963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smtClean="0"/>
              <a:t>VIAGRA</a:t>
            </a:r>
          </a:p>
          <a:p>
            <a:pPr algn="ctr"/>
            <a:endParaRPr lang="en-GB" sz="1400" dirty="0"/>
          </a:p>
          <a:p>
            <a:pPr algn="ctr"/>
            <a:r>
              <a:rPr lang="en-GB" sz="1600" dirty="0" smtClean="0"/>
              <a:t>EU mark</a:t>
            </a:r>
          </a:p>
          <a:p>
            <a:pPr algn="ctr"/>
            <a:endParaRPr lang="en-GB" dirty="0" smtClean="0"/>
          </a:p>
          <a:p>
            <a:pPr algn="ctr"/>
            <a:endParaRPr lang="en-GB" sz="1600" dirty="0" smtClean="0"/>
          </a:p>
          <a:p>
            <a:pPr algn="ctr"/>
            <a:r>
              <a:rPr lang="en-GB" dirty="0" smtClean="0"/>
              <a:t>Class 5 : Pharmaceutical and veterinary preparations and substances</a:t>
            </a:r>
            <a:endParaRPr lang="en-GB" dirty="0"/>
          </a:p>
        </p:txBody>
      </p:sp>
      <p:sp>
        <p:nvSpPr>
          <p:cNvPr id="9" name="Rectangle 8"/>
          <p:cNvSpPr/>
          <p:nvPr/>
        </p:nvSpPr>
        <p:spPr>
          <a:xfrm>
            <a:off x="3635896" y="3068960"/>
            <a:ext cx="1944216" cy="122413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Held: Unfair advantage taking</a:t>
            </a:r>
            <a:endParaRPr lang="en-GB" dirty="0"/>
          </a:p>
        </p:txBody>
      </p:sp>
    </p:spTree>
    <p:extLst>
      <p:ext uri="{BB962C8B-B14F-4D97-AF65-F5344CB8AC3E}">
        <p14:creationId xmlns:p14="http://schemas.microsoft.com/office/powerpoint/2010/main" xmlns="" val="416762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enforcement</a:t>
            </a:r>
            <a:endParaRPr lang="en-GB" dirty="0"/>
          </a:p>
        </p:txBody>
      </p:sp>
    </p:spTree>
    <p:extLst>
      <p:ext uri="{BB962C8B-B14F-4D97-AF65-F5344CB8AC3E}">
        <p14:creationId xmlns:p14="http://schemas.microsoft.com/office/powerpoint/2010/main" xmlns="" val="2977774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Ornua</a:t>
            </a:r>
            <a:r>
              <a:rPr lang="en-GB" dirty="0"/>
              <a:t> Co-Operative v Tindale &amp; Stanton Ltd </a:t>
            </a:r>
            <a:r>
              <a:rPr lang="en-GB" dirty="0" err="1"/>
              <a:t>Espana</a:t>
            </a:r>
            <a:r>
              <a:rPr lang="en-GB" dirty="0"/>
              <a:t> SL (Case C-93/1996</a:t>
            </a:r>
            <a:r>
              <a:rPr lang="en-GB" dirty="0" smtClean="0"/>
              <a:t>)</a:t>
            </a:r>
            <a:endParaRPr lang="en-GB" dirty="0"/>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1043608" y="2420888"/>
            <a:ext cx="3096344" cy="37084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KERRYGOLD</a:t>
            </a:r>
          </a:p>
          <a:p>
            <a:pPr algn="ctr"/>
            <a:endParaRPr lang="en-GB" sz="1600" dirty="0" smtClean="0"/>
          </a:p>
          <a:p>
            <a:pPr algn="ctr"/>
            <a:endParaRPr lang="en-GB" sz="1600" dirty="0" smtClean="0"/>
          </a:p>
          <a:p>
            <a:pPr algn="ctr"/>
            <a:endParaRPr lang="en-GB" sz="1600" dirty="0" smtClean="0"/>
          </a:p>
          <a:p>
            <a:pPr algn="ctr"/>
            <a:endParaRPr lang="en-GB" sz="1600" dirty="0" smtClean="0"/>
          </a:p>
          <a:p>
            <a:pPr algn="ctr"/>
            <a:endParaRPr lang="en-GB" sz="1600" dirty="0" smtClean="0"/>
          </a:p>
          <a:p>
            <a:pPr algn="ctr"/>
            <a:endParaRPr lang="en-GB" sz="1600" dirty="0" smtClean="0"/>
          </a:p>
          <a:p>
            <a:pPr algn="ctr"/>
            <a:endParaRPr lang="en-GB" sz="1600" dirty="0" smtClean="0"/>
          </a:p>
          <a:p>
            <a:pPr algn="ctr"/>
            <a:endParaRPr lang="en-GB" sz="1600" dirty="0" smtClean="0"/>
          </a:p>
          <a:p>
            <a:pPr algn="ctr"/>
            <a:r>
              <a:rPr lang="en-GB" sz="1400" dirty="0" smtClean="0"/>
              <a:t>EU marks</a:t>
            </a:r>
            <a:endParaRPr lang="en-GB" sz="1400" dirty="0"/>
          </a:p>
          <a:p>
            <a:pPr algn="ctr"/>
            <a:endParaRPr lang="en-GB" sz="1600" dirty="0" smtClean="0"/>
          </a:p>
          <a:p>
            <a:pPr algn="ctr"/>
            <a:r>
              <a:rPr lang="en-GB" sz="1600" dirty="0" smtClean="0"/>
              <a:t>Class 29, including for Butter and other dairy products</a:t>
            </a:r>
            <a:endParaRPr lang="en-GB" sz="1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99985" y="3068960"/>
            <a:ext cx="1383590" cy="1738207"/>
          </a:xfrm>
          <a:prstGeom prst="rect">
            <a:avLst/>
          </a:prstGeom>
        </p:spPr>
      </p:pic>
      <p:sp>
        <p:nvSpPr>
          <p:cNvPr id="8" name="Rectangle 7"/>
          <p:cNvSpPr/>
          <p:nvPr/>
        </p:nvSpPr>
        <p:spPr>
          <a:xfrm>
            <a:off x="5364089" y="2420889"/>
            <a:ext cx="3096343" cy="37260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r>
              <a:rPr lang="en-GB" dirty="0" smtClean="0"/>
              <a:t>KERRYMAID</a:t>
            </a:r>
          </a:p>
          <a:p>
            <a:pPr algn="ctr"/>
            <a:endParaRPr lang="en-GB" sz="1600" dirty="0" smtClean="0"/>
          </a:p>
          <a:p>
            <a:pPr algn="ctr"/>
            <a:endParaRPr lang="en-GB" sz="1600" dirty="0" smtClean="0"/>
          </a:p>
          <a:p>
            <a:pPr algn="ctr"/>
            <a:endParaRPr lang="en-GB" sz="1600" dirty="0" smtClean="0"/>
          </a:p>
          <a:p>
            <a:pPr algn="ctr"/>
            <a:endParaRPr lang="en-GB" sz="1600" dirty="0" smtClean="0"/>
          </a:p>
          <a:p>
            <a:pPr algn="ctr"/>
            <a:endParaRPr lang="en-GB" sz="1600" dirty="0" smtClean="0"/>
          </a:p>
          <a:p>
            <a:pPr algn="ctr"/>
            <a:r>
              <a:rPr lang="en-GB" sz="1600" dirty="0" smtClean="0"/>
              <a:t>Used in relation to Margarine</a:t>
            </a:r>
          </a:p>
          <a:p>
            <a:pPr algn="ctr"/>
            <a:r>
              <a:rPr lang="en-GB" sz="1600" dirty="0" smtClean="0"/>
              <a:t>(Registered TM in IE and UK)</a:t>
            </a:r>
            <a:endParaRPr lang="en-GB" sz="1600" dirty="0"/>
          </a:p>
        </p:txBody>
      </p:sp>
      <p:sp>
        <p:nvSpPr>
          <p:cNvPr id="9" name="Rectangle 8"/>
          <p:cNvSpPr/>
          <p:nvPr/>
        </p:nvSpPr>
        <p:spPr>
          <a:xfrm>
            <a:off x="1043609" y="1628800"/>
            <a:ext cx="3096344"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err="1" smtClean="0"/>
              <a:t>Ornua</a:t>
            </a:r>
            <a:endParaRPr lang="en-GB" dirty="0" smtClean="0"/>
          </a:p>
          <a:p>
            <a:pPr algn="ctr"/>
            <a:r>
              <a:rPr lang="en-GB" dirty="0" smtClean="0"/>
              <a:t>(Proprietor)</a:t>
            </a:r>
            <a:endParaRPr lang="en-GB" dirty="0"/>
          </a:p>
        </p:txBody>
      </p:sp>
      <p:sp>
        <p:nvSpPr>
          <p:cNvPr id="10" name="Rectangle 9"/>
          <p:cNvSpPr/>
          <p:nvPr/>
        </p:nvSpPr>
        <p:spPr>
          <a:xfrm>
            <a:off x="5364089" y="1628800"/>
            <a:ext cx="3089722"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Tindale &amp; Stanton</a:t>
            </a:r>
          </a:p>
          <a:p>
            <a:pPr algn="ctr"/>
            <a:r>
              <a:rPr lang="en-GB" dirty="0" smtClean="0"/>
              <a:t>(Defendant)</a:t>
            </a:r>
            <a:endParaRPr lang="en-GB" dirty="0"/>
          </a:p>
        </p:txBody>
      </p:sp>
    </p:spTree>
    <p:extLst>
      <p:ext uri="{BB962C8B-B14F-4D97-AF65-F5344CB8AC3E}">
        <p14:creationId xmlns:p14="http://schemas.microsoft.com/office/powerpoint/2010/main" xmlns="" val="3984594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Geographical origin – defence to infringement</a:t>
            </a:r>
            <a:endParaRPr lang="en-GB" dirty="0"/>
          </a:p>
        </p:txBody>
      </p:sp>
      <p:sp>
        <p:nvSpPr>
          <p:cNvPr id="3" name="Content Placeholder 2"/>
          <p:cNvSpPr>
            <a:spLocks noGrp="1"/>
          </p:cNvSpPr>
          <p:nvPr>
            <p:ph idx="1"/>
          </p:nvPr>
        </p:nvSpPr>
        <p:spPr/>
        <p:txBody>
          <a:bodyPr>
            <a:normAutofit fontScale="92500" lnSpcReduction="10000"/>
          </a:bodyPr>
          <a:lstStyle/>
          <a:p>
            <a:r>
              <a:rPr lang="en-GB" dirty="0" err="1" smtClean="0"/>
              <a:t>Ornua</a:t>
            </a:r>
            <a:r>
              <a:rPr lang="en-GB" dirty="0" smtClean="0"/>
              <a:t> bought infringement proceedings against importation / distribution by T&amp;S of KERRYMAID margarine in Spain</a:t>
            </a:r>
          </a:p>
          <a:p>
            <a:r>
              <a:rPr lang="en-GB" dirty="0" smtClean="0"/>
              <a:t>Article 14 (was Article 12) of the Regulation – an EU TM shall not entitle the proprietor to prohibit a third party from using in the course of trade indications concerning the geographical origin of the goods or service provided his use is in accordance with honest practices</a:t>
            </a:r>
          </a:p>
          <a:p>
            <a:r>
              <a:rPr lang="en-GB" dirty="0" smtClean="0"/>
              <a:t>Held: national court should consider:</a:t>
            </a:r>
          </a:p>
          <a:p>
            <a:pPr lvl="1">
              <a:buFontTx/>
              <a:buChar char="-"/>
            </a:pPr>
            <a:r>
              <a:rPr lang="en-GB" dirty="0" smtClean="0"/>
              <a:t>Any significant differences between market conditions or sociocultural circumstances between </a:t>
            </a:r>
          </a:p>
          <a:p>
            <a:pPr lvl="2">
              <a:buFontTx/>
              <a:buChar char="-"/>
            </a:pPr>
            <a:r>
              <a:rPr lang="en-GB" dirty="0"/>
              <a:t>Part of the EU covered by the infringement </a:t>
            </a:r>
            <a:r>
              <a:rPr lang="en-GB" dirty="0" smtClean="0"/>
              <a:t>action; and </a:t>
            </a:r>
            <a:endParaRPr lang="en-GB" dirty="0"/>
          </a:p>
          <a:p>
            <a:pPr lvl="2">
              <a:buFontTx/>
              <a:buChar char="-"/>
            </a:pPr>
            <a:r>
              <a:rPr lang="en-GB" dirty="0"/>
              <a:t>Part of the EU in which the geographical area corresponds to the geographical word contained in the marks and </a:t>
            </a:r>
            <a:r>
              <a:rPr lang="en-GB" dirty="0" smtClean="0"/>
              <a:t>sign</a:t>
            </a:r>
            <a:endParaRPr lang="en-GB" dirty="0"/>
          </a:p>
          <a:p>
            <a:pPr lvl="1">
              <a:buFontTx/>
              <a:buChar char="-"/>
            </a:pPr>
            <a:r>
              <a:rPr lang="en-GB" dirty="0" smtClean="0"/>
              <a:t>Analysis may differ in a part of the EU where consumers have a particular affinity with the geographical word</a:t>
            </a:r>
          </a:p>
          <a:p>
            <a:pPr>
              <a:buFontTx/>
              <a:buChar char="-"/>
            </a:pPr>
            <a:endParaRPr lang="en-GB" dirty="0" smtClean="0"/>
          </a:p>
          <a:p>
            <a:endParaRPr lang="en-GB" dirty="0" smtClean="0"/>
          </a:p>
          <a:p>
            <a:endParaRPr lang="en-GB" dirty="0" smtClean="0"/>
          </a:p>
          <a:p>
            <a:pPr marL="0" indent="0">
              <a:buNone/>
            </a:pPr>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438328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Schweppes </a:t>
            </a:r>
            <a:r>
              <a:rPr lang="en-GB" dirty="0" err="1" smtClean="0"/>
              <a:t>sa</a:t>
            </a:r>
            <a:r>
              <a:rPr lang="en-GB" dirty="0" smtClean="0"/>
              <a:t> v red </a:t>
            </a:r>
            <a:r>
              <a:rPr lang="en-GB" dirty="0" err="1" smtClean="0"/>
              <a:t>paralela</a:t>
            </a:r>
            <a:r>
              <a:rPr lang="en-GB" dirty="0" smtClean="0"/>
              <a:t> </a:t>
            </a:r>
            <a:r>
              <a:rPr lang="en-GB" dirty="0" err="1" smtClean="0"/>
              <a:t>sl</a:t>
            </a:r>
            <a:r>
              <a:rPr lang="en-GB" dirty="0" smtClean="0"/>
              <a:t> and another (case c-291/16)</a:t>
            </a:r>
            <a:endParaRPr lang="en-GB" dirty="0"/>
          </a:p>
        </p:txBody>
      </p:sp>
      <p:sp>
        <p:nvSpPr>
          <p:cNvPr id="3" name="Content Placeholder 2"/>
          <p:cNvSpPr>
            <a:spLocks noGrp="1"/>
          </p:cNvSpPr>
          <p:nvPr>
            <p:ph idx="1"/>
          </p:nvPr>
        </p:nvSpPr>
        <p:spPr/>
        <p:txBody>
          <a:bodyPr/>
          <a:lstStyle/>
          <a:p>
            <a:pPr marL="0" indent="0">
              <a:buNone/>
            </a:pPr>
            <a:r>
              <a:rPr lang="en-GB" dirty="0" smtClean="0"/>
              <a:t> </a:t>
            </a:r>
            <a:endParaRPr lang="en-GB" dirty="0"/>
          </a:p>
        </p:txBody>
      </p:sp>
      <p:sp>
        <p:nvSpPr>
          <p:cNvPr id="4" name="Footer Placeholder 3"/>
          <p:cNvSpPr>
            <a:spLocks noGrp="1"/>
          </p:cNvSpPr>
          <p:nvPr>
            <p:ph type="ftr" sz="quarter" idx="3"/>
          </p:nvPr>
        </p:nvSpPr>
        <p:spPr/>
        <p:txBody>
          <a:bodyPr/>
          <a:lstStyle/>
          <a:p>
            <a:endParaRPr lang="en-GB" dirty="0"/>
          </a:p>
        </p:txBody>
      </p:sp>
      <p:sp>
        <p:nvSpPr>
          <p:cNvPr id="9" name="Rectangle 8"/>
          <p:cNvSpPr/>
          <p:nvPr/>
        </p:nvSpPr>
        <p:spPr>
          <a:xfrm>
            <a:off x="5472100" y="1576312"/>
            <a:ext cx="2520280" cy="8445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smtClean="0"/>
              <a:t>Schweppes International (was Cadbury Schweppes)</a:t>
            </a:r>
            <a:endParaRPr lang="en-GB" sz="1600" dirty="0"/>
          </a:p>
        </p:txBody>
      </p:sp>
      <p:sp>
        <p:nvSpPr>
          <p:cNvPr id="11" name="Rounded Rectangle 10"/>
          <p:cNvSpPr/>
          <p:nvPr/>
        </p:nvSpPr>
        <p:spPr>
          <a:xfrm>
            <a:off x="5940152" y="3429000"/>
            <a:ext cx="1584176" cy="86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ES marks</a:t>
            </a:r>
            <a:endParaRPr lang="en-GB" dirty="0"/>
          </a:p>
        </p:txBody>
      </p:sp>
      <p:sp>
        <p:nvSpPr>
          <p:cNvPr id="12" name="Rectangle 11"/>
          <p:cNvSpPr/>
          <p:nvPr/>
        </p:nvSpPr>
        <p:spPr>
          <a:xfrm>
            <a:off x="539552" y="5121188"/>
            <a:ext cx="3096344" cy="10801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Red </a:t>
            </a:r>
            <a:r>
              <a:rPr lang="en-GB" dirty="0" err="1" smtClean="0"/>
              <a:t>Paralela</a:t>
            </a:r>
            <a:r>
              <a:rPr lang="en-GB" dirty="0" smtClean="0"/>
              <a:t> </a:t>
            </a:r>
          </a:p>
          <a:p>
            <a:pPr algn="ctr"/>
            <a:r>
              <a:rPr lang="en-GB" dirty="0" smtClean="0"/>
              <a:t>(Defendant)</a:t>
            </a:r>
            <a:endParaRPr lang="en-GB" dirty="0"/>
          </a:p>
        </p:txBody>
      </p:sp>
      <p:sp>
        <p:nvSpPr>
          <p:cNvPr id="19" name="Rectangle 18"/>
          <p:cNvSpPr/>
          <p:nvPr/>
        </p:nvSpPr>
        <p:spPr>
          <a:xfrm>
            <a:off x="5796136" y="2636912"/>
            <a:ext cx="1872208" cy="604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smtClean="0"/>
              <a:t>Schweppes SA (Claimant)</a:t>
            </a:r>
            <a:endParaRPr lang="en-GB" sz="1600" dirty="0"/>
          </a:p>
        </p:txBody>
      </p:sp>
      <p:sp>
        <p:nvSpPr>
          <p:cNvPr id="30" name="Down Arrow 29"/>
          <p:cNvSpPr/>
          <p:nvPr/>
        </p:nvSpPr>
        <p:spPr>
          <a:xfrm>
            <a:off x="1013942" y="3068960"/>
            <a:ext cx="965770" cy="1965663"/>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S u p p  l   y</a:t>
            </a:r>
            <a:endParaRPr lang="en-GB" dirty="0"/>
          </a:p>
        </p:txBody>
      </p:sp>
      <p:sp>
        <p:nvSpPr>
          <p:cNvPr id="31" name="Right Arrow 30"/>
          <p:cNvSpPr/>
          <p:nvPr/>
        </p:nvSpPr>
        <p:spPr>
          <a:xfrm>
            <a:off x="3942136" y="5373216"/>
            <a:ext cx="1854000" cy="72008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Import?</a:t>
            </a:r>
            <a:endParaRPr lang="en-GB" dirty="0"/>
          </a:p>
        </p:txBody>
      </p:sp>
      <p:grpSp>
        <p:nvGrpSpPr>
          <p:cNvPr id="1039" name="Group 1038"/>
          <p:cNvGrpSpPr/>
          <p:nvPr/>
        </p:nvGrpSpPr>
        <p:grpSpPr>
          <a:xfrm>
            <a:off x="2743480" y="1576312"/>
            <a:ext cx="2397312" cy="2007119"/>
            <a:chOff x="2471824" y="1576312"/>
            <a:chExt cx="2397312" cy="2007119"/>
          </a:xfrm>
        </p:grpSpPr>
        <p:sp>
          <p:nvSpPr>
            <p:cNvPr id="5" name="Rectangle 4"/>
            <p:cNvSpPr/>
            <p:nvPr/>
          </p:nvSpPr>
          <p:spPr>
            <a:xfrm>
              <a:off x="2471824" y="1576312"/>
              <a:ext cx="2397312" cy="8445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The Coca-Cola</a:t>
              </a:r>
            </a:p>
            <a:p>
              <a:pPr algn="ctr"/>
              <a:r>
                <a:rPr lang="en-GB" dirty="0" smtClean="0"/>
                <a:t>Company</a:t>
              </a:r>
              <a:endParaRPr lang="en-GB" dirty="0"/>
            </a:p>
          </p:txBody>
        </p:sp>
        <p:sp>
          <p:nvSpPr>
            <p:cNvPr id="8" name="Rounded Rectangle 7"/>
            <p:cNvSpPr/>
            <p:nvPr/>
          </p:nvSpPr>
          <p:spPr>
            <a:xfrm>
              <a:off x="2878392" y="2719335"/>
              <a:ext cx="1584176" cy="8640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GB marks</a:t>
              </a:r>
              <a:endParaRPr lang="en-GB" dirty="0"/>
            </a:p>
          </p:txBody>
        </p:sp>
        <p:cxnSp>
          <p:nvCxnSpPr>
            <p:cNvPr id="1025" name="Straight Connector 1024"/>
            <p:cNvCxnSpPr>
              <a:stCxn id="5" idx="2"/>
              <a:endCxn id="8" idx="0"/>
            </p:cNvCxnSpPr>
            <p:nvPr/>
          </p:nvCxnSpPr>
          <p:spPr>
            <a:xfrm>
              <a:off x="3670480" y="2420888"/>
              <a:ext cx="0" cy="29844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029" name="Straight Connector 1028"/>
          <p:cNvCxnSpPr>
            <a:stCxn id="9" idx="2"/>
            <a:endCxn id="19" idx="0"/>
          </p:cNvCxnSpPr>
          <p:nvPr/>
        </p:nvCxnSpPr>
        <p:spPr>
          <a:xfrm>
            <a:off x="6732240" y="2420888"/>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a:stCxn id="19" idx="2"/>
            <a:endCxn id="11" idx="0"/>
          </p:cNvCxnSpPr>
          <p:nvPr/>
        </p:nvCxnSpPr>
        <p:spPr>
          <a:xfrm>
            <a:off x="6732240" y="3241527"/>
            <a:ext cx="0" cy="18747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33" name="Picture 103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1927" y="2024831"/>
            <a:ext cx="2008798" cy="792113"/>
          </a:xfrm>
          <a:prstGeom prst="rect">
            <a:avLst/>
          </a:prstGeom>
        </p:spPr>
      </p:pic>
      <p:pic>
        <p:nvPicPr>
          <p:cNvPr id="1034" name="Picture 103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17519" y="5150757"/>
            <a:ext cx="1486463" cy="992726"/>
          </a:xfrm>
          <a:prstGeom prst="rect">
            <a:avLst/>
          </a:prstGeom>
        </p:spPr>
      </p:pic>
    </p:spTree>
    <p:extLst>
      <p:ext uri="{BB962C8B-B14F-4D97-AF65-F5344CB8AC3E}">
        <p14:creationId xmlns:p14="http://schemas.microsoft.com/office/powerpoint/2010/main" xmlns="" val="17694562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Parallel importing</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Evidence of Schweppes and Coca-Cola acting collaboratively</a:t>
            </a:r>
          </a:p>
          <a:p>
            <a:pPr lvl="1">
              <a:buFontTx/>
              <a:buChar char="-"/>
            </a:pPr>
            <a:r>
              <a:rPr lang="en-GB" dirty="0" smtClean="0"/>
              <a:t>Single global image of SCHWEPPES</a:t>
            </a:r>
          </a:p>
          <a:p>
            <a:pPr lvl="1">
              <a:buFontTx/>
              <a:buChar char="-"/>
            </a:pPr>
            <a:r>
              <a:rPr lang="en-GB" dirty="0" smtClean="0"/>
              <a:t>Shared benefit of EU-wide websites</a:t>
            </a:r>
          </a:p>
          <a:p>
            <a:pPr lvl="1">
              <a:buFontTx/>
              <a:buChar char="-"/>
            </a:pPr>
            <a:r>
              <a:rPr lang="en-GB" dirty="0" smtClean="0"/>
              <a:t>Co-ordinated marketing activities and filing strategies</a:t>
            </a:r>
          </a:p>
          <a:p>
            <a:pPr lvl="1">
              <a:buFontTx/>
              <a:buChar char="-"/>
            </a:pPr>
            <a:r>
              <a:rPr lang="en-GB" dirty="0" smtClean="0"/>
              <a:t>In NL, Coca-Cola = Schweppes licensee</a:t>
            </a:r>
          </a:p>
          <a:p>
            <a:r>
              <a:rPr lang="en-GB" dirty="0" smtClean="0"/>
              <a:t>Held: rights of an owner of a national mark in one MS may be exhausted where there is an identical mark covering the same goods in a second MS </a:t>
            </a:r>
          </a:p>
          <a:p>
            <a:r>
              <a:rPr lang="en-GB" dirty="0" smtClean="0"/>
              <a:t>This second mark was originally owned by the same proprietor, but is now owned by a third party</a:t>
            </a:r>
          </a:p>
          <a:p>
            <a:r>
              <a:rPr lang="en-GB" dirty="0" smtClean="0"/>
              <a:t>Has the owner actively and deliberately continued to promote an image of there being a single global trade mark?</a:t>
            </a:r>
          </a:p>
          <a:p>
            <a:r>
              <a:rPr lang="en-GB" dirty="0" smtClean="0"/>
              <a:t>Economic links between the mark owner and the third party? </a:t>
            </a:r>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2700074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Interpreting </a:t>
            </a:r>
            <a:r>
              <a:rPr lang="en-GB" i="1" dirty="0" err="1" smtClean="0"/>
              <a:t>ip</a:t>
            </a:r>
            <a:r>
              <a:rPr lang="en-GB" i="1" dirty="0" smtClean="0"/>
              <a:t> translator</a:t>
            </a:r>
            <a:endParaRPr lang="en-GB" i="1" dirty="0"/>
          </a:p>
        </p:txBody>
      </p:sp>
    </p:spTree>
    <p:extLst>
      <p:ext uri="{BB962C8B-B14F-4D97-AF65-F5344CB8AC3E}">
        <p14:creationId xmlns:p14="http://schemas.microsoft.com/office/powerpoint/2010/main" xmlns="" val="7782412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Euipo</a:t>
            </a:r>
            <a:r>
              <a:rPr lang="en-GB" dirty="0"/>
              <a:t> v cactus </a:t>
            </a:r>
            <a:r>
              <a:rPr lang="en-GB" dirty="0" err="1"/>
              <a:t>sa</a:t>
            </a:r>
            <a:r>
              <a:rPr lang="en-GB" dirty="0"/>
              <a:t> (</a:t>
            </a:r>
            <a:r>
              <a:rPr lang="en-GB" dirty="0" err="1"/>
              <a:t>isabel</a:t>
            </a:r>
            <a:r>
              <a:rPr lang="en-GB" dirty="0"/>
              <a:t> del </a:t>
            </a:r>
            <a:r>
              <a:rPr lang="en-GB" dirty="0" err="1"/>
              <a:t>rio</a:t>
            </a:r>
            <a:r>
              <a:rPr lang="en-GB" dirty="0"/>
              <a:t> </a:t>
            </a:r>
            <a:r>
              <a:rPr lang="en-GB" dirty="0" err="1"/>
              <a:t>rodriguez</a:t>
            </a:r>
            <a:r>
              <a:rPr lang="en-GB" dirty="0"/>
              <a:t>) (case c-501/15)</a:t>
            </a:r>
          </a:p>
        </p:txBody>
      </p:sp>
      <p:sp>
        <p:nvSpPr>
          <p:cNvPr id="4" name="Footer Placeholder 3"/>
          <p:cNvSpPr>
            <a:spLocks noGrp="1"/>
          </p:cNvSpPr>
          <p:nvPr>
            <p:ph type="ftr" sz="quarter" idx="3"/>
          </p:nvPr>
        </p:nvSpPr>
        <p:spPr/>
        <p:txBody>
          <a:bodyPr/>
          <a:lstStyle/>
          <a:p>
            <a:endParaRPr lang="en-GB" dirty="0"/>
          </a:p>
        </p:txBody>
      </p:sp>
      <p:sp>
        <p:nvSpPr>
          <p:cNvPr id="5" name="Rectangle 4"/>
          <p:cNvSpPr/>
          <p:nvPr/>
        </p:nvSpPr>
        <p:spPr>
          <a:xfrm>
            <a:off x="811901" y="1499497"/>
            <a:ext cx="3384375" cy="4173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Ms Del Rio Rodriguez</a:t>
            </a:r>
          </a:p>
          <a:p>
            <a:pPr algn="ctr"/>
            <a:r>
              <a:rPr lang="en-GB" sz="1400" dirty="0" smtClean="0"/>
              <a:t>(Applicant)</a:t>
            </a:r>
            <a:endParaRPr lang="en-GB" sz="1400" dirty="0"/>
          </a:p>
        </p:txBody>
      </p:sp>
      <p:sp>
        <p:nvSpPr>
          <p:cNvPr id="6" name="Rectangle 5"/>
          <p:cNvSpPr/>
          <p:nvPr/>
        </p:nvSpPr>
        <p:spPr>
          <a:xfrm>
            <a:off x="4644007" y="1499497"/>
            <a:ext cx="3240360" cy="4173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t>Cactus SA</a:t>
            </a:r>
          </a:p>
          <a:p>
            <a:pPr algn="ctr"/>
            <a:r>
              <a:rPr lang="en-GB" sz="1400" dirty="0" smtClean="0"/>
              <a:t>(Opponent)</a:t>
            </a:r>
            <a:endParaRPr lang="en-GB" sz="1400" dirty="0"/>
          </a:p>
        </p:txBody>
      </p:sp>
      <p:sp>
        <p:nvSpPr>
          <p:cNvPr id="7" name="Rectangle 6"/>
          <p:cNvSpPr/>
          <p:nvPr/>
        </p:nvSpPr>
        <p:spPr>
          <a:xfrm>
            <a:off x="810636" y="1963423"/>
            <a:ext cx="3385639" cy="20466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r>
              <a:rPr lang="en-GB" sz="1600" dirty="0" smtClean="0"/>
              <a:t>Classes 31, 39 and 44</a:t>
            </a:r>
            <a:endParaRPr lang="en-GB" sz="16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6109" y="2276950"/>
            <a:ext cx="2495959" cy="926684"/>
          </a:xfrm>
          <a:prstGeom prst="rect">
            <a:avLst/>
          </a:prstGeom>
        </p:spPr>
      </p:pic>
      <p:sp>
        <p:nvSpPr>
          <p:cNvPr id="9" name="Rectangle 8"/>
          <p:cNvSpPr/>
          <p:nvPr/>
        </p:nvSpPr>
        <p:spPr>
          <a:xfrm>
            <a:off x="4644007" y="1953228"/>
            <a:ext cx="3240361" cy="20466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smtClean="0"/>
              <a:t>CACTUS </a:t>
            </a:r>
            <a:r>
              <a:rPr lang="en-GB" sz="1400" dirty="0" smtClean="0"/>
              <a:t>(</a:t>
            </a:r>
            <a:r>
              <a:rPr lang="en-GB" sz="1400" dirty="0" err="1" smtClean="0"/>
              <a:t>reg’d</a:t>
            </a:r>
            <a:r>
              <a:rPr lang="en-GB" sz="1400" dirty="0" smtClean="0"/>
              <a:t> on 18 Oct 2002)</a:t>
            </a:r>
          </a:p>
          <a:p>
            <a:pPr algn="ctr"/>
            <a:endParaRPr lang="en-GB" dirty="0"/>
          </a:p>
          <a:p>
            <a:pPr algn="ctr"/>
            <a:endParaRPr lang="en-GB" dirty="0" smtClean="0"/>
          </a:p>
          <a:p>
            <a:pPr algn="ctr"/>
            <a:r>
              <a:rPr lang="en-GB" sz="1400" dirty="0" smtClean="0"/>
              <a:t>(</a:t>
            </a:r>
            <a:r>
              <a:rPr lang="en-GB" sz="1400" dirty="0" err="1" smtClean="0"/>
              <a:t>reg’d</a:t>
            </a:r>
            <a:r>
              <a:rPr lang="en-GB" sz="1400" dirty="0" smtClean="0"/>
              <a:t> on 6 April 2001)</a:t>
            </a:r>
          </a:p>
          <a:p>
            <a:pPr algn="ctr"/>
            <a:endParaRPr lang="en-GB" sz="1000" dirty="0" smtClean="0"/>
          </a:p>
          <a:p>
            <a:pPr algn="ctr"/>
            <a:r>
              <a:rPr lang="en-GB" sz="1400" dirty="0" smtClean="0"/>
              <a:t>EU marks</a:t>
            </a:r>
          </a:p>
          <a:p>
            <a:pPr algn="ctr"/>
            <a:endParaRPr lang="en-GB" sz="1000" dirty="0"/>
          </a:p>
          <a:p>
            <a:pPr algn="ctr"/>
            <a:r>
              <a:rPr lang="en-GB" sz="1600" dirty="0" smtClean="0"/>
              <a:t>Class 35, amongst others</a:t>
            </a:r>
            <a:endParaRPr lang="en-GB" sz="1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91600" y="2375251"/>
            <a:ext cx="1312802" cy="463342"/>
          </a:xfrm>
          <a:prstGeom prst="rect">
            <a:avLst/>
          </a:prstGeom>
        </p:spPr>
      </p:pic>
      <p:sp>
        <p:nvSpPr>
          <p:cNvPr id="15" name="TextBox 14"/>
          <p:cNvSpPr txBox="1"/>
          <p:nvPr/>
        </p:nvSpPr>
        <p:spPr>
          <a:xfrm>
            <a:off x="713088" y="4129607"/>
            <a:ext cx="7416824"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GB" sz="1400" dirty="0"/>
              <a:t>Opposition upheld </a:t>
            </a:r>
            <a:r>
              <a:rPr lang="en-GB" sz="1400" dirty="0" smtClean="0"/>
              <a:t>for: </a:t>
            </a:r>
          </a:p>
          <a:p>
            <a:pPr marL="742950" lvl="1" indent="-285750">
              <a:buFontTx/>
              <a:buChar char="-"/>
            </a:pPr>
            <a:r>
              <a:rPr lang="en-GB" sz="1400" dirty="0" smtClean="0"/>
              <a:t>‘Seeds</a:t>
            </a:r>
            <a:r>
              <a:rPr lang="en-GB" sz="1400" dirty="0"/>
              <a:t>, natural plants and flowers’ in Class </a:t>
            </a:r>
            <a:r>
              <a:rPr lang="en-GB" sz="1400" dirty="0" smtClean="0"/>
              <a:t>31</a:t>
            </a:r>
          </a:p>
          <a:p>
            <a:pPr marL="742950" lvl="1" indent="-285750">
              <a:buFontTx/>
              <a:buChar char="-"/>
            </a:pPr>
            <a:r>
              <a:rPr lang="en-GB" sz="1400" dirty="0" smtClean="0"/>
              <a:t>‘Gardening</a:t>
            </a:r>
            <a:r>
              <a:rPr lang="en-GB" sz="1400" dirty="0"/>
              <a:t>, plant nurseries, horticulture’ in Class 44</a:t>
            </a:r>
          </a:p>
          <a:p>
            <a:pPr marL="285750" indent="-285750">
              <a:buFont typeface="Arial" panose="020B0604020202020204" pitchFamily="34" charset="0"/>
              <a:buChar char="•"/>
            </a:pPr>
            <a:r>
              <a:rPr lang="en-GB" sz="1400" dirty="0"/>
              <a:t>Mark registered in Class 39</a:t>
            </a:r>
          </a:p>
          <a:p>
            <a:pPr marL="285750" indent="-285750">
              <a:buFont typeface="Arial" panose="020B0604020202020204" pitchFamily="34" charset="0"/>
              <a:buChar char="•"/>
            </a:pPr>
            <a:r>
              <a:rPr lang="en-GB" sz="1400" dirty="0"/>
              <a:t>Genuine use </a:t>
            </a:r>
            <a:r>
              <a:rPr lang="en-GB" sz="1400" dirty="0" smtClean="0"/>
              <a:t>by Cactus SA proved in </a:t>
            </a:r>
            <a:r>
              <a:rPr lang="en-GB" sz="1400" dirty="0"/>
              <a:t>Class 35 for </a:t>
            </a:r>
            <a:r>
              <a:rPr lang="en-GB" sz="1400" dirty="0" smtClean="0"/>
              <a:t>‘Retailing </a:t>
            </a:r>
            <a:r>
              <a:rPr lang="en-GB" sz="1400" dirty="0"/>
              <a:t>of natural </a:t>
            </a:r>
            <a:r>
              <a:rPr lang="en-GB" sz="1400" dirty="0" smtClean="0"/>
              <a:t>plants </a:t>
            </a:r>
            <a:r>
              <a:rPr lang="en-GB" sz="1400" dirty="0"/>
              <a:t>and flowers, grains; fresh fruits and vegetables’</a:t>
            </a:r>
          </a:p>
          <a:p>
            <a:pPr marL="285750" indent="-285750">
              <a:buFont typeface="Arial" panose="020B0604020202020204" pitchFamily="34" charset="0"/>
              <a:buChar char="•"/>
            </a:pPr>
            <a:r>
              <a:rPr lang="en-GB" sz="1400" dirty="0" smtClean="0"/>
              <a:t>Retail services fall within Class 35 of the Nice Agreement</a:t>
            </a:r>
          </a:p>
          <a:p>
            <a:pPr marL="285750" indent="-285750">
              <a:buFont typeface="Arial" panose="020B0604020202020204" pitchFamily="34" charset="0"/>
              <a:buChar char="•"/>
            </a:pPr>
            <a:r>
              <a:rPr lang="en-GB" sz="1400" dirty="0" smtClean="0"/>
              <a:t>But, neither ‘Retailing services’ as such nor ‘Retailing of natural plants and flowers, grains; fresh fruits and vegetables’ are included in the alphabetical list of that class</a:t>
            </a:r>
            <a:endParaRPr lang="en-GB" sz="1400" dirty="0"/>
          </a:p>
        </p:txBody>
      </p:sp>
    </p:spTree>
    <p:extLst>
      <p:ext uri="{BB962C8B-B14F-4D97-AF65-F5344CB8AC3E}">
        <p14:creationId xmlns:p14="http://schemas.microsoft.com/office/powerpoint/2010/main" xmlns="" val="23433661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Interpreting </a:t>
            </a:r>
            <a:r>
              <a:rPr lang="en-GB" i="1" dirty="0" err="1" smtClean="0"/>
              <a:t>ip</a:t>
            </a:r>
            <a:r>
              <a:rPr lang="en-GB" i="1" dirty="0" smtClean="0"/>
              <a:t> translator</a:t>
            </a:r>
            <a:endParaRPr lang="en-GB" i="1" dirty="0"/>
          </a:p>
        </p:txBody>
      </p:sp>
      <p:sp>
        <p:nvSpPr>
          <p:cNvPr id="3" name="Content Placeholder 2"/>
          <p:cNvSpPr>
            <a:spLocks noGrp="1"/>
          </p:cNvSpPr>
          <p:nvPr>
            <p:ph idx="1"/>
          </p:nvPr>
        </p:nvSpPr>
        <p:spPr/>
        <p:txBody>
          <a:bodyPr>
            <a:normAutofit fontScale="85000" lnSpcReduction="20000"/>
          </a:bodyPr>
          <a:lstStyle/>
          <a:p>
            <a:r>
              <a:rPr lang="en-GB" i="1" dirty="0"/>
              <a:t>Chartered Institute of Patent Attorneys (C-307/10)</a:t>
            </a:r>
            <a:r>
              <a:rPr lang="en-GB" dirty="0"/>
              <a:t> (the </a:t>
            </a:r>
            <a:r>
              <a:rPr lang="en-GB" i="1" dirty="0"/>
              <a:t>IP Translator</a:t>
            </a:r>
            <a:r>
              <a:rPr lang="en-GB" dirty="0"/>
              <a:t> judgment)</a:t>
            </a:r>
            <a:r>
              <a:rPr lang="en-GB" dirty="0" smtClean="0"/>
              <a:t>: </a:t>
            </a:r>
          </a:p>
          <a:p>
            <a:pPr marL="795337" lvl="1" indent="-342900">
              <a:buFontTx/>
              <a:buChar char="-"/>
            </a:pPr>
            <a:r>
              <a:rPr lang="en-GB" dirty="0" smtClean="0"/>
              <a:t>Applicant </a:t>
            </a:r>
            <a:r>
              <a:rPr lang="en-GB" dirty="0"/>
              <a:t>must identify the goods or services to be covered with "sufficient clarity and precision" to determine the extent of the protection sought. </a:t>
            </a:r>
            <a:endParaRPr lang="en-GB" dirty="0" smtClean="0"/>
          </a:p>
          <a:p>
            <a:pPr marL="795337" lvl="1" indent="-342900">
              <a:buFontTx/>
              <a:buChar char="-"/>
            </a:pPr>
            <a:r>
              <a:rPr lang="en-GB" dirty="0" smtClean="0"/>
              <a:t>Where a </a:t>
            </a:r>
            <a:r>
              <a:rPr lang="en-GB" dirty="0"/>
              <a:t>class heading </a:t>
            </a:r>
            <a:r>
              <a:rPr lang="en-GB" dirty="0" smtClean="0"/>
              <a:t>is used, applicant </a:t>
            </a:r>
            <a:r>
              <a:rPr lang="en-GB" dirty="0"/>
              <a:t>must specify whether his application is intended to cover all the goods or services listed in that class, or only some of them. </a:t>
            </a:r>
            <a:endParaRPr lang="en-GB" dirty="0" smtClean="0"/>
          </a:p>
          <a:p>
            <a:pPr marL="795337" lvl="1" indent="-342900">
              <a:buFontTx/>
              <a:buChar char="-"/>
            </a:pPr>
            <a:r>
              <a:rPr lang="en-GB" dirty="0" smtClean="0"/>
              <a:t>If </a:t>
            </a:r>
            <a:r>
              <a:rPr lang="en-GB" dirty="0"/>
              <a:t>the application is intended to cover only some of those goods or services, these must specified.</a:t>
            </a:r>
            <a:r>
              <a:rPr lang="en-GB" i="1" dirty="0"/>
              <a:t> </a:t>
            </a:r>
            <a:endParaRPr lang="en-GB" dirty="0" smtClean="0"/>
          </a:p>
          <a:p>
            <a:r>
              <a:rPr lang="en-GB" dirty="0" smtClean="0"/>
              <a:t>Widely assumed that </a:t>
            </a:r>
            <a:r>
              <a:rPr lang="en-GB" i="1" dirty="0" smtClean="0"/>
              <a:t>IP Translator </a:t>
            </a:r>
            <a:r>
              <a:rPr lang="en-GB" dirty="0" smtClean="0"/>
              <a:t>applied retroactively</a:t>
            </a:r>
          </a:p>
          <a:p>
            <a:r>
              <a:rPr lang="en-GB" dirty="0" err="1" smtClean="0"/>
              <a:t>Eg</a:t>
            </a:r>
            <a:r>
              <a:rPr lang="en-GB" dirty="0" smtClean="0"/>
              <a:t>. on 20 June 2012, President of EUIPO adopted Communication No 2/12 stating:</a:t>
            </a:r>
          </a:p>
          <a:p>
            <a:pPr marL="0" indent="0">
              <a:buNone/>
            </a:pPr>
            <a:r>
              <a:rPr lang="en-GB" i="1" dirty="0" smtClean="0"/>
              <a:t>	'As </a:t>
            </a:r>
            <a:r>
              <a:rPr lang="en-GB" i="1" dirty="0"/>
              <a:t>regards [EU marks] registered before [the effective date of this </a:t>
            </a:r>
            <a:r>
              <a:rPr lang="en-GB" i="1" dirty="0" smtClean="0"/>
              <a:t>	Communication</a:t>
            </a:r>
            <a:r>
              <a:rPr lang="en-GB" i="1" dirty="0"/>
              <a:t>], [the EUIPO] considers that the intention of the applicant </a:t>
            </a:r>
            <a:r>
              <a:rPr lang="en-GB" i="1" dirty="0" smtClean="0"/>
              <a:t>	… </a:t>
            </a:r>
            <a:r>
              <a:rPr lang="en-GB" i="1" dirty="0"/>
              <a:t>was to cover all the goods or services included in the alphabetical list of </a:t>
            </a:r>
            <a:r>
              <a:rPr lang="en-GB" i="1" dirty="0" smtClean="0"/>
              <a:t>	that </a:t>
            </a:r>
            <a:r>
              <a:rPr lang="en-GB" i="1" dirty="0"/>
              <a:t>class in the edition in force at the time when the filing was made</a:t>
            </a:r>
            <a:r>
              <a:rPr lang="en-GB" i="1" dirty="0" smtClean="0"/>
              <a:t>.'</a:t>
            </a:r>
            <a:endParaRPr lang="en-GB" dirty="0" smtClean="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26764525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Interpreting </a:t>
            </a:r>
            <a:r>
              <a:rPr lang="en-GB" i="1" dirty="0" err="1" smtClean="0"/>
              <a:t>ip</a:t>
            </a:r>
            <a:r>
              <a:rPr lang="en-GB" i="1" dirty="0" smtClean="0"/>
              <a:t> translator</a:t>
            </a:r>
            <a:endParaRPr lang="en-GB" i="1" dirty="0"/>
          </a:p>
        </p:txBody>
      </p:sp>
      <p:sp>
        <p:nvSpPr>
          <p:cNvPr id="3" name="Content Placeholder 2"/>
          <p:cNvSpPr>
            <a:spLocks noGrp="1"/>
          </p:cNvSpPr>
          <p:nvPr>
            <p:ph idx="1"/>
          </p:nvPr>
        </p:nvSpPr>
        <p:spPr/>
        <p:txBody>
          <a:bodyPr>
            <a:normAutofit/>
          </a:bodyPr>
          <a:lstStyle/>
          <a:p>
            <a:r>
              <a:rPr lang="en-GB" dirty="0" smtClean="0"/>
              <a:t>Held: the correct </a:t>
            </a:r>
            <a:r>
              <a:rPr lang="en-GB" dirty="0"/>
              <a:t>approach when considering class headings is to apply the rules which were in force at the date of registration of the mark. </a:t>
            </a:r>
            <a:endParaRPr lang="en-GB" dirty="0" smtClean="0"/>
          </a:p>
          <a:p>
            <a:pPr lvl="1">
              <a:buFontTx/>
              <a:buChar char="-"/>
            </a:pPr>
            <a:r>
              <a:rPr lang="en-GB" dirty="0" smtClean="0"/>
              <a:t>Followed </a:t>
            </a:r>
            <a:r>
              <a:rPr lang="en-GB" i="1" dirty="0" err="1"/>
              <a:t>Brandconcern</a:t>
            </a:r>
            <a:r>
              <a:rPr lang="en-GB" i="1" dirty="0"/>
              <a:t> BV v EUIPO and Scooters India Ltd (Case C-577/14)</a:t>
            </a:r>
            <a:r>
              <a:rPr lang="en-GB" dirty="0"/>
              <a:t> </a:t>
            </a:r>
            <a:r>
              <a:rPr lang="en-GB" dirty="0" smtClean="0"/>
              <a:t> - February 2017</a:t>
            </a:r>
          </a:p>
          <a:p>
            <a:r>
              <a:rPr lang="en-GB" dirty="0" smtClean="0"/>
              <a:t>Applicable </a:t>
            </a:r>
            <a:r>
              <a:rPr lang="en-GB" dirty="0"/>
              <a:t>rules were summarised in Communication No 4/03 of the President of the EUIPO of 16 June </a:t>
            </a:r>
            <a:r>
              <a:rPr lang="en-GB" dirty="0" smtClean="0"/>
              <a:t>2003: </a:t>
            </a:r>
          </a:p>
          <a:p>
            <a:pPr marL="0" indent="0" algn="just">
              <a:buNone/>
            </a:pPr>
            <a:r>
              <a:rPr lang="en-GB" i="1" dirty="0" smtClean="0"/>
              <a:t>	‘The 34 classes for goods and the 11 classes for services 	comprise the totality of all goods and services. As a 	consequence of this the use of all the general indications listed 	in the class heading of a particular class constitutes a claim to 	all goods or services falling within this particular class'. </a:t>
            </a:r>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20823958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12 months of </a:t>
            </a:r>
            <a:r>
              <a:rPr lang="en-GB" dirty="0" err="1" smtClean="0"/>
              <a:t>european</a:t>
            </a:r>
            <a:r>
              <a:rPr lang="en-GB" dirty="0" smtClean="0"/>
              <a:t> trade mark judgments: in numbers</a:t>
            </a:r>
            <a:endParaRPr lang="en-GB" dirty="0"/>
          </a:p>
        </p:txBody>
      </p:sp>
      <p:sp>
        <p:nvSpPr>
          <p:cNvPr id="6" name="Content Placeholder 5"/>
          <p:cNvSpPr>
            <a:spLocks noGrp="1"/>
          </p:cNvSpPr>
          <p:nvPr>
            <p:ph idx="1"/>
          </p:nvPr>
        </p:nvSpPr>
        <p:spPr/>
        <p:txBody>
          <a:bodyPr/>
          <a:lstStyle/>
          <a:p>
            <a:r>
              <a:rPr lang="en-GB" dirty="0" smtClean="0"/>
              <a:t>Period: 1 June 2017 – 31 May 2018</a:t>
            </a:r>
          </a:p>
          <a:p>
            <a:r>
              <a:rPr lang="en-GB" dirty="0" smtClean="0"/>
              <a:t>158 GC and CJEU decisions involving trade marks</a:t>
            </a:r>
          </a:p>
          <a:p>
            <a:pPr marL="795337" lvl="1" indent="-342900">
              <a:buFontTx/>
              <a:buChar char="-"/>
            </a:pPr>
            <a:r>
              <a:rPr lang="en-GB" dirty="0" smtClean="0"/>
              <a:t>18 judgments – CJEU </a:t>
            </a:r>
          </a:p>
          <a:p>
            <a:pPr marL="795337" lvl="1" indent="-342900">
              <a:buFontTx/>
              <a:buChar char="-"/>
            </a:pPr>
            <a:r>
              <a:rPr lang="en-GB" dirty="0" smtClean="0"/>
              <a:t>140 judgments – General Court</a:t>
            </a:r>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13535966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Interpreting </a:t>
            </a:r>
            <a:r>
              <a:rPr lang="en-GB" i="1" dirty="0" err="1"/>
              <a:t>ip</a:t>
            </a:r>
            <a:r>
              <a:rPr lang="en-GB" i="1" dirty="0"/>
              <a:t> translator</a:t>
            </a:r>
            <a:endParaRPr lang="en-GB" dirty="0"/>
          </a:p>
        </p:txBody>
      </p:sp>
      <p:sp>
        <p:nvSpPr>
          <p:cNvPr id="3" name="Content Placeholder 2"/>
          <p:cNvSpPr>
            <a:spLocks noGrp="1"/>
          </p:cNvSpPr>
          <p:nvPr>
            <p:ph idx="1"/>
          </p:nvPr>
        </p:nvSpPr>
        <p:spPr/>
        <p:txBody>
          <a:bodyPr>
            <a:normAutofit lnSpcReduction="10000"/>
          </a:bodyPr>
          <a:lstStyle/>
          <a:p>
            <a:r>
              <a:rPr lang="en-GB" dirty="0" smtClean="0"/>
              <a:t>Article 33(5) of new Regulation 2017/1001</a:t>
            </a:r>
          </a:p>
          <a:p>
            <a:pPr lvl="1">
              <a:buFontTx/>
              <a:buChar char="-"/>
            </a:pPr>
            <a:r>
              <a:rPr lang="en-GB" dirty="0"/>
              <a:t>Became effective on 1 October 2017</a:t>
            </a:r>
          </a:p>
          <a:p>
            <a:pPr lvl="1">
              <a:buFontTx/>
              <a:buChar char="-"/>
            </a:pPr>
            <a:r>
              <a:rPr lang="en-GB" i="1" dirty="0"/>
              <a:t>Cactus </a:t>
            </a:r>
            <a:r>
              <a:rPr lang="en-GB" dirty="0"/>
              <a:t>judgment </a:t>
            </a:r>
            <a:r>
              <a:rPr lang="en-GB" dirty="0" smtClean="0"/>
              <a:t>given </a:t>
            </a:r>
            <a:r>
              <a:rPr lang="en-GB" dirty="0"/>
              <a:t>just after this, on 11 October, but no reference to the Article, which provides:</a:t>
            </a:r>
          </a:p>
          <a:p>
            <a:pPr marL="0" indent="0">
              <a:buNone/>
            </a:pPr>
            <a:r>
              <a:rPr lang="en-GB" i="1" dirty="0"/>
              <a:t>	'The use of general terms, including the general indications of 	the class headings of the Nice Classification, shall be 	interpreted as including all the goods or services clearly 	covered by the literal meaning of the indication or term. The 	use of such terms or indications shall not be interpreted as 	comprising a claim to goods or services which cannot be so 	understood.'</a:t>
            </a:r>
            <a:endParaRPr lang="en-GB" dirty="0"/>
          </a:p>
          <a:p>
            <a:r>
              <a:rPr lang="en-GB" dirty="0" smtClean="0"/>
              <a:t>Class 35 heading is ‘Advertising; business management; business administration; office functions.’</a:t>
            </a:r>
          </a:p>
          <a:p>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1941411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Tree>
    <p:extLst>
      <p:ext uri="{BB962C8B-B14F-4D97-AF65-F5344CB8AC3E}">
        <p14:creationId xmlns:p14="http://schemas.microsoft.com/office/powerpoint/2010/main" xmlns="" val="6868468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Less of a focus on exotic marks</a:t>
            </a:r>
          </a:p>
          <a:p>
            <a:r>
              <a:rPr lang="en-GB" dirty="0" smtClean="0"/>
              <a:t>Second phase of EU TM reforms took effect</a:t>
            </a:r>
          </a:p>
          <a:p>
            <a:r>
              <a:rPr lang="en-GB" dirty="0" smtClean="0"/>
              <a:t>1 October 2017 – entry into force of:</a:t>
            </a:r>
          </a:p>
          <a:p>
            <a:pPr marL="795337" lvl="1" indent="-342900">
              <a:buFontTx/>
              <a:buChar char="-"/>
            </a:pPr>
            <a:r>
              <a:rPr lang="en-GB" dirty="0" smtClean="0"/>
              <a:t>New </a:t>
            </a:r>
            <a:r>
              <a:rPr lang="en-GB" dirty="0"/>
              <a:t>codified Regulation 2017/1001 on the European Trade </a:t>
            </a:r>
            <a:r>
              <a:rPr lang="en-GB" dirty="0" smtClean="0"/>
              <a:t>Mark</a:t>
            </a:r>
          </a:p>
          <a:p>
            <a:pPr marL="795337" lvl="1" indent="-342900">
              <a:buFontTx/>
              <a:buChar char="-"/>
            </a:pPr>
            <a:r>
              <a:rPr lang="en-GB" dirty="0" smtClean="0"/>
              <a:t>Implementing </a:t>
            </a:r>
            <a:r>
              <a:rPr lang="en-GB" dirty="0"/>
              <a:t>Regulation </a:t>
            </a:r>
            <a:r>
              <a:rPr lang="en-GB" dirty="0" smtClean="0"/>
              <a:t>2017/1431</a:t>
            </a:r>
          </a:p>
          <a:p>
            <a:pPr marL="795337" lvl="1" indent="-342900">
              <a:buFontTx/>
              <a:buChar char="-"/>
            </a:pPr>
            <a:r>
              <a:rPr lang="en-GB" dirty="0" smtClean="0"/>
              <a:t>Delegated </a:t>
            </a:r>
            <a:r>
              <a:rPr lang="en-GB" dirty="0"/>
              <a:t>Regulation </a:t>
            </a:r>
            <a:r>
              <a:rPr lang="en-GB" dirty="0" smtClean="0"/>
              <a:t>2017/1430</a:t>
            </a:r>
          </a:p>
          <a:p>
            <a:pPr marL="452437" lvl="1" indent="0">
              <a:buNone/>
            </a:pPr>
            <a:endParaRPr lang="en-GB" dirty="0" smtClean="0"/>
          </a:p>
          <a:p>
            <a:pPr marL="0" indent="0">
              <a:buNone/>
            </a:pPr>
            <a:endParaRPr lang="en-GB" dirty="0"/>
          </a:p>
        </p:txBody>
      </p:sp>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636554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7"/>
          </p:nvPr>
        </p:nvSpPr>
        <p:spPr/>
        <p:txBody>
          <a:bodyPr/>
          <a:lstStyle/>
          <a:p>
            <a:r>
              <a:rPr lang="en-GB" dirty="0" smtClean="0"/>
              <a:t>Alice </a:t>
            </a:r>
            <a:r>
              <a:rPr lang="en-GB" dirty="0" err="1" smtClean="0"/>
              <a:t>stagg</a:t>
            </a:r>
            <a:endParaRPr lang="en-GB" dirty="0"/>
          </a:p>
        </p:txBody>
      </p:sp>
      <p:sp>
        <p:nvSpPr>
          <p:cNvPr id="10" name="Text Placeholder 9"/>
          <p:cNvSpPr>
            <a:spLocks noGrp="1"/>
          </p:cNvSpPr>
          <p:nvPr>
            <p:ph type="body" sz="quarter" idx="12"/>
          </p:nvPr>
        </p:nvSpPr>
        <p:spPr/>
        <p:txBody>
          <a:bodyPr/>
          <a:lstStyle/>
          <a:p>
            <a:r>
              <a:rPr lang="en-GB" dirty="0" smtClean="0"/>
              <a:t> </a:t>
            </a:r>
            <a:endParaRPr lang="en-GB" dirty="0"/>
          </a:p>
        </p:txBody>
      </p:sp>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l="13201" r="13201"/>
          <a:stretch>
            <a:fillRect/>
          </a:stretch>
        </p:blipFill>
        <p:spPr/>
      </p:pic>
      <p:sp>
        <p:nvSpPr>
          <p:cNvPr id="14" name="Text Placeholder 12"/>
          <p:cNvSpPr txBox="1">
            <a:spLocks/>
          </p:cNvSpPr>
          <p:nvPr/>
        </p:nvSpPr>
        <p:spPr>
          <a:xfrm>
            <a:off x="3347864" y="3621021"/>
            <a:ext cx="4256856" cy="384043"/>
          </a:xfrm>
          <a:prstGeom prst="rect">
            <a:avLst/>
          </a:prstGeom>
        </p:spPr>
        <p:txBody>
          <a:bodyPr/>
          <a:lstStyle>
            <a:lvl1pPr marL="0" indent="0" algn="l" rtl="0" eaLnBrk="1" fontAlgn="base" hangingPunct="1">
              <a:spcBef>
                <a:spcPts val="1200"/>
              </a:spcBef>
              <a:spcAft>
                <a:spcPts val="0"/>
              </a:spcAft>
              <a:buClr>
                <a:srgbClr val="FF0000"/>
              </a:buClr>
              <a:buFont typeface="Arial" panose="020B0604020202020204" pitchFamily="34" charset="0"/>
              <a:buNone/>
              <a:defRPr sz="1400" i="0" baseline="0">
                <a:solidFill>
                  <a:schemeClr val="tx1"/>
                </a:solidFill>
                <a:latin typeface="Arial" panose="020B0604020202020204" pitchFamily="34" charset="0"/>
                <a:ea typeface="+mn-ea"/>
                <a:cs typeface="Arial" panose="020B0604020202020204" pitchFamily="34" charset="0"/>
              </a:defRPr>
            </a:lvl1pPr>
            <a:lvl2pPr marL="971550" indent="-428625" algn="l" rtl="0" eaLnBrk="1" fontAlgn="base" hangingPunct="1">
              <a:spcBef>
                <a:spcPts val="600"/>
              </a:spcBef>
              <a:spcAft>
                <a:spcPts val="0"/>
              </a:spcAft>
              <a:buClr>
                <a:srgbClr val="FF0000"/>
              </a:buClr>
              <a:buFont typeface="+mj-lt"/>
              <a:buAutoNum type="arabicPeriod"/>
              <a:defRPr sz="2000" baseline="0">
                <a:solidFill>
                  <a:schemeClr val="tx1"/>
                </a:solidFill>
                <a:latin typeface="+mn-lt"/>
              </a:defRPr>
            </a:lvl2pPr>
            <a:lvl3pPr marL="1371600" indent="-387350" algn="l" rtl="0" eaLnBrk="1" fontAlgn="base" hangingPunct="1">
              <a:spcBef>
                <a:spcPts val="600"/>
              </a:spcBef>
              <a:spcAft>
                <a:spcPts val="0"/>
              </a:spcAft>
              <a:buClr>
                <a:srgbClr val="FF0000"/>
              </a:buClr>
              <a:buFont typeface="+mj-lt"/>
              <a:buAutoNum type="arabicPeriod"/>
              <a:defRPr sz="2000">
                <a:solidFill>
                  <a:schemeClr val="tx1"/>
                </a:solidFill>
                <a:latin typeface="+mn-lt"/>
              </a:defRPr>
            </a:lvl3pPr>
            <a:lvl4pPr marL="1798638" indent="-361950" algn="l" rtl="0" eaLnBrk="1" fontAlgn="base" hangingPunct="1">
              <a:spcBef>
                <a:spcPts val="600"/>
              </a:spcBef>
              <a:spcAft>
                <a:spcPts val="0"/>
              </a:spcAft>
              <a:buClr>
                <a:srgbClr val="FF0000"/>
              </a:buClr>
              <a:buFont typeface="Arial" panose="020B0604020202020204" pitchFamily="34" charset="0"/>
              <a:buChar char="‒"/>
              <a:defRPr sz="2000">
                <a:solidFill>
                  <a:schemeClr val="tx1"/>
                </a:solidFill>
                <a:latin typeface="+mn-lt"/>
              </a:defRPr>
            </a:lvl4pPr>
            <a:lvl5pPr marL="2151063" indent="-322263" algn="l" rtl="0" eaLnBrk="1" fontAlgn="base" hangingPunct="1">
              <a:spcBef>
                <a:spcPts val="600"/>
              </a:spcBef>
              <a:spcAft>
                <a:spcPts val="0"/>
              </a:spcAft>
              <a:buClr>
                <a:srgbClr val="FF0000"/>
              </a:buClr>
              <a:buFont typeface="Arial" panose="020B0604020202020204" pitchFamily="34" charset="0"/>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kern="0" dirty="0"/>
              <a:t>a</a:t>
            </a:r>
            <a:r>
              <a:rPr lang="en-GB" kern="0" dirty="0" smtClean="0"/>
              <a:t>lice.stagg@gowlingwlg.com</a:t>
            </a:r>
            <a:endParaRPr lang="en-GB" kern="0" dirty="0"/>
          </a:p>
        </p:txBody>
      </p:sp>
      <p:sp>
        <p:nvSpPr>
          <p:cNvPr id="15" name="Text Placeholder 12"/>
          <p:cNvSpPr txBox="1">
            <a:spLocks/>
          </p:cNvSpPr>
          <p:nvPr/>
        </p:nvSpPr>
        <p:spPr>
          <a:xfrm>
            <a:off x="3347864" y="3100453"/>
            <a:ext cx="4256856" cy="384043"/>
          </a:xfrm>
          <a:prstGeom prst="rect">
            <a:avLst/>
          </a:prstGeom>
        </p:spPr>
        <p:txBody>
          <a:bodyPr/>
          <a:lstStyle>
            <a:lvl1pPr marL="0" indent="0" algn="l" rtl="0" eaLnBrk="1" fontAlgn="base" hangingPunct="1">
              <a:spcBef>
                <a:spcPts val="1200"/>
              </a:spcBef>
              <a:spcAft>
                <a:spcPts val="0"/>
              </a:spcAft>
              <a:buClr>
                <a:srgbClr val="FF0000"/>
              </a:buClr>
              <a:buFont typeface="Arial" panose="020B0604020202020204" pitchFamily="34" charset="0"/>
              <a:buNone/>
              <a:defRPr sz="1400" i="0" baseline="0">
                <a:solidFill>
                  <a:schemeClr val="tx1"/>
                </a:solidFill>
                <a:latin typeface="Arial" panose="020B0604020202020204" pitchFamily="34" charset="0"/>
                <a:ea typeface="+mn-ea"/>
                <a:cs typeface="Arial" panose="020B0604020202020204" pitchFamily="34" charset="0"/>
              </a:defRPr>
            </a:lvl1pPr>
            <a:lvl2pPr marL="971550" indent="-428625" algn="l" rtl="0" eaLnBrk="1" fontAlgn="base" hangingPunct="1">
              <a:spcBef>
                <a:spcPts val="600"/>
              </a:spcBef>
              <a:spcAft>
                <a:spcPts val="0"/>
              </a:spcAft>
              <a:buClr>
                <a:srgbClr val="FF0000"/>
              </a:buClr>
              <a:buFont typeface="+mj-lt"/>
              <a:buAutoNum type="arabicPeriod"/>
              <a:defRPr sz="2000" baseline="0">
                <a:solidFill>
                  <a:schemeClr val="tx1"/>
                </a:solidFill>
                <a:latin typeface="+mn-lt"/>
              </a:defRPr>
            </a:lvl2pPr>
            <a:lvl3pPr marL="1371600" indent="-387350" algn="l" rtl="0" eaLnBrk="1" fontAlgn="base" hangingPunct="1">
              <a:spcBef>
                <a:spcPts val="600"/>
              </a:spcBef>
              <a:spcAft>
                <a:spcPts val="0"/>
              </a:spcAft>
              <a:buClr>
                <a:srgbClr val="FF0000"/>
              </a:buClr>
              <a:buFont typeface="+mj-lt"/>
              <a:buAutoNum type="arabicPeriod"/>
              <a:defRPr sz="2000">
                <a:solidFill>
                  <a:schemeClr val="tx1"/>
                </a:solidFill>
                <a:latin typeface="+mn-lt"/>
              </a:defRPr>
            </a:lvl3pPr>
            <a:lvl4pPr marL="1798638" indent="-361950" algn="l" rtl="0" eaLnBrk="1" fontAlgn="base" hangingPunct="1">
              <a:spcBef>
                <a:spcPts val="600"/>
              </a:spcBef>
              <a:spcAft>
                <a:spcPts val="0"/>
              </a:spcAft>
              <a:buClr>
                <a:srgbClr val="FF0000"/>
              </a:buClr>
              <a:buFont typeface="Arial" panose="020B0604020202020204" pitchFamily="34" charset="0"/>
              <a:buChar char="‒"/>
              <a:defRPr sz="2000">
                <a:solidFill>
                  <a:schemeClr val="tx1"/>
                </a:solidFill>
                <a:latin typeface="+mn-lt"/>
              </a:defRPr>
            </a:lvl4pPr>
            <a:lvl5pPr marL="2151063" indent="-322263" algn="l" rtl="0" eaLnBrk="1" fontAlgn="base" hangingPunct="1">
              <a:spcBef>
                <a:spcPts val="600"/>
              </a:spcBef>
              <a:spcAft>
                <a:spcPts val="0"/>
              </a:spcAft>
              <a:buClr>
                <a:srgbClr val="FF0000"/>
              </a:buClr>
              <a:buFont typeface="Arial" panose="020B0604020202020204" pitchFamily="34" charset="0"/>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kern="0" dirty="0" smtClean="0"/>
              <a:t>+44 203 636 7816</a:t>
            </a:r>
            <a:endParaRPr lang="en-GB" kern="0" dirty="0"/>
          </a:p>
        </p:txBody>
      </p:sp>
      <p:pic>
        <p:nvPicPr>
          <p:cNvPr id="16" name="Picture 15" descr="icons.eps"/>
          <p:cNvPicPr>
            <a:picLocks noChangeAspect="1"/>
          </p:cNvPicPr>
          <p:nvPr/>
        </p:nvPicPr>
        <p:blipFill rotWithShape="1">
          <a:blip r:embed="rId4" cstate="print">
            <a:extLst>
              <a:ext uri="{28A0092B-C50C-407E-A947-70E740481C1C}">
                <a14:useLocalDpi xmlns:a14="http://schemas.microsoft.com/office/drawing/2010/main" xmlns="" val="0"/>
              </a:ext>
            </a:extLst>
          </a:blip>
          <a:srcRect l="36164" t="40239" r="61060" b="54983"/>
          <a:stretch/>
        </p:blipFill>
        <p:spPr>
          <a:xfrm>
            <a:off x="2918865" y="3058832"/>
            <a:ext cx="268016" cy="475461"/>
          </a:xfrm>
          <a:prstGeom prst="rect">
            <a:avLst/>
          </a:prstGeom>
        </p:spPr>
      </p:pic>
      <p:pic>
        <p:nvPicPr>
          <p:cNvPr id="17" name="Picture 16" descr="icons.eps"/>
          <p:cNvPicPr>
            <a:picLocks noChangeAspect="1"/>
          </p:cNvPicPr>
          <p:nvPr/>
        </p:nvPicPr>
        <p:blipFill rotWithShape="1">
          <a:blip r:embed="rId4" cstate="print">
            <a:extLst>
              <a:ext uri="{28A0092B-C50C-407E-A947-70E740481C1C}">
                <a14:useLocalDpi xmlns:a14="http://schemas.microsoft.com/office/drawing/2010/main" xmlns="" val="0"/>
              </a:ext>
            </a:extLst>
          </a:blip>
          <a:srcRect l="52128" t="41021" r="43795" b="55750"/>
          <a:stretch/>
        </p:blipFill>
        <p:spPr>
          <a:xfrm>
            <a:off x="2882081" y="3664852"/>
            <a:ext cx="393775" cy="321257"/>
          </a:xfrm>
          <a:prstGeom prst="rect">
            <a:avLst/>
          </a:prstGeom>
        </p:spPr>
      </p:pic>
    </p:spTree>
    <p:extLst>
      <p:ext uri="{BB962C8B-B14F-4D97-AF65-F5344CB8AC3E}">
        <p14:creationId xmlns:p14="http://schemas.microsoft.com/office/powerpoint/2010/main" xmlns="" val="2545916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81813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more likely to win?</a:t>
            </a:r>
            <a:endParaRPr lang="en-GB" dirty="0"/>
          </a:p>
        </p:txBody>
      </p:sp>
      <p:sp>
        <p:nvSpPr>
          <p:cNvPr id="4" name="Footer Placeholder 3"/>
          <p:cNvSpPr>
            <a:spLocks noGrp="1"/>
          </p:cNvSpPr>
          <p:nvPr>
            <p:ph type="ftr" sz="quarter" idx="3"/>
          </p:nvPr>
        </p:nvSpPr>
        <p:spPr/>
        <p:txBody>
          <a:bodyPr/>
          <a:lstStyle/>
          <a:p>
            <a:endParaRPr lang="en-GB" dirty="0"/>
          </a:p>
        </p:txBody>
      </p:sp>
      <p:sp>
        <p:nvSpPr>
          <p:cNvPr id="6" name="Content Placeholder 5"/>
          <p:cNvSpPr>
            <a:spLocks noGrp="1"/>
          </p:cNvSpPr>
          <p:nvPr>
            <p:ph idx="1"/>
          </p:nvPr>
        </p:nvSpPr>
        <p:spPr/>
        <p:txBody>
          <a:bodyPr/>
          <a:lstStyle/>
          <a:p>
            <a:pPr marL="0" indent="0">
              <a:buNone/>
            </a:pPr>
            <a:r>
              <a:rPr lang="en-GB" dirty="0" smtClean="0"/>
              <a:t> </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1640" y="1876208"/>
            <a:ext cx="6890749" cy="3713032"/>
          </a:xfrm>
          <a:prstGeom prst="rect">
            <a:avLst/>
          </a:prstGeom>
        </p:spPr>
      </p:pic>
    </p:spTree>
    <p:extLst>
      <p:ext uri="{BB962C8B-B14F-4D97-AF65-F5344CB8AC3E}">
        <p14:creationId xmlns:p14="http://schemas.microsoft.com/office/powerpoint/2010/main" xmlns="" val="18223421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Types of mark are involved?</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03648" y="1916832"/>
            <a:ext cx="5976664" cy="3862967"/>
          </a:xfrm>
        </p:spPr>
      </p:pic>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17282370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causes of action are involved?</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763688" y="1812161"/>
            <a:ext cx="5593132" cy="4065111"/>
          </a:xfrm>
        </p:spPr>
      </p:pic>
      <p:sp>
        <p:nvSpPr>
          <p:cNvPr id="4" name="Footer Placeholder 3"/>
          <p:cNvSpPr>
            <a:spLocks noGrp="1"/>
          </p:cNvSpPr>
          <p:nvPr>
            <p:ph type="ftr" sz="quarter" idx="3"/>
          </p:nvPr>
        </p:nvSpPr>
        <p:spPr/>
        <p:txBody>
          <a:bodyPr/>
          <a:lstStyle/>
          <a:p>
            <a:endParaRPr lang="en-GB" dirty="0"/>
          </a:p>
        </p:txBody>
      </p:sp>
    </p:spTree>
    <p:extLst>
      <p:ext uri="{BB962C8B-B14F-4D97-AF65-F5344CB8AC3E}">
        <p14:creationId xmlns:p14="http://schemas.microsoft.com/office/powerpoint/2010/main" xmlns="" val="8577776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issues are involved?</a:t>
            </a:r>
            <a:endParaRPr lang="en-GB" dirty="0"/>
          </a:p>
        </p:txBody>
      </p:sp>
      <p:sp>
        <p:nvSpPr>
          <p:cNvPr id="4" name="Footer Placeholder 3"/>
          <p:cNvSpPr>
            <a:spLocks noGrp="1"/>
          </p:cNvSpPr>
          <p:nvPr>
            <p:ph type="ftr" sz="quarter" idx="3"/>
          </p:nvPr>
        </p:nvSpPr>
        <p:spPr/>
        <p:txBody>
          <a:bodyPr/>
          <a:lstStyle/>
          <a:p>
            <a:endParaRPr lang="en-GB" dirty="0"/>
          </a:p>
        </p:txBody>
      </p:sp>
      <p:sp>
        <p:nvSpPr>
          <p:cNvPr id="8" name="Content Placeholder 7"/>
          <p:cNvSpPr>
            <a:spLocks noGrp="1"/>
          </p:cNvSpPr>
          <p:nvPr>
            <p:ph idx="1"/>
          </p:nvPr>
        </p:nvSpPr>
        <p:spPr>
          <a:xfrm>
            <a:off x="457200" y="1666387"/>
            <a:ext cx="8229600" cy="4425356"/>
          </a:xfrm>
        </p:spPr>
        <p:txBody>
          <a:bodyPr/>
          <a:lstStyle/>
          <a:p>
            <a:pPr marL="0" indent="0">
              <a:buNone/>
            </a:pPr>
            <a:r>
              <a:rPr lang="en-GB" dirty="0" smtClean="0"/>
              <a:t> </a:t>
            </a:r>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94916" y="1628800"/>
            <a:ext cx="6754168" cy="4448796"/>
          </a:xfrm>
          <a:prstGeom prst="rect">
            <a:avLst/>
          </a:prstGeom>
        </p:spPr>
      </p:pic>
    </p:spTree>
    <p:extLst>
      <p:ext uri="{BB962C8B-B14F-4D97-AF65-F5344CB8AC3E}">
        <p14:creationId xmlns:p14="http://schemas.microsoft.com/office/powerpoint/2010/main" xmlns="" val="3401859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MS_OFFICEID" val="BirminghamSnowHill"/>
  <p:tag name="TMS_CULTUREID" val="en-GB"/>
  <p:tag name="TMS_BUSINESSUNITID" val=""/>
  <p:tag name="TMS_TEMPLATE_ID" val="GWLGppt3x4"/>
</p:tagLst>
</file>

<file path=ppt/theme/theme1.xml><?xml version="1.0" encoding="utf-8"?>
<a:theme xmlns:a="http://schemas.openxmlformats.org/drawingml/2006/main" name="_Gowling WLG 4x3 slide Theme">
  <a:themeElements>
    <a:clrScheme name="_GowlingWLGColours">
      <a:dk1>
        <a:srgbClr val="000000"/>
      </a:dk1>
      <a:lt1>
        <a:srgbClr val="FFFFFF"/>
      </a:lt1>
      <a:dk2>
        <a:srgbClr val="2A1C42"/>
      </a:dk2>
      <a:lt2>
        <a:srgbClr val="FFFFFF"/>
      </a:lt2>
      <a:accent1>
        <a:srgbClr val="00B8F0"/>
      </a:accent1>
      <a:accent2>
        <a:srgbClr val="8E2356"/>
      </a:accent2>
      <a:accent3>
        <a:srgbClr val="005AA9"/>
      </a:accent3>
      <a:accent4>
        <a:srgbClr val="E41B22"/>
      </a:accent4>
      <a:accent5>
        <a:srgbClr val="CDCBBF"/>
      </a:accent5>
      <a:accent6>
        <a:srgbClr val="999085"/>
      </a:accent6>
      <a:hlink>
        <a:srgbClr val="005AA9"/>
      </a:hlink>
      <a:folHlink>
        <a:srgbClr val="6A1A40"/>
      </a:folHlink>
    </a:clrScheme>
    <a:fontScheme name="_GowlingWLG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WLG Aubergine">
      <a:srgbClr val="2A1C42"/>
    </a:custClr>
    <a:custClr name="GWLG DarkRed">
      <a:srgbClr val="8E2356"/>
    </a:custClr>
    <a:custClr name="GWLG LightRed">
      <a:srgbClr val="E41B22"/>
    </a:custClr>
    <a:custClr name="GWLG DarkBlue">
      <a:srgbClr val="005AA9"/>
    </a:custClr>
    <a:custClr name="GWLG LightBlue">
      <a:srgbClr val="00B8F0"/>
    </a:custClr>
    <a:custClr name="GWLG DarkGrey">
      <a:srgbClr val="999085"/>
    </a:custClr>
    <a:custClr name="GWLG LightGrey">
      <a:srgbClr val="CDCBBF"/>
    </a:custClr>
  </a:custClr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2803</Words>
  <Application>Microsoft Office PowerPoint</Application>
  <PresentationFormat>On-screen Show (4:3)</PresentationFormat>
  <Paragraphs>547</Paragraphs>
  <Slides>54</Slides>
  <Notes>54</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_Gowling WLG 4x3 slide Theme</vt:lpstr>
      <vt:lpstr>1_Office Theme</vt:lpstr>
      <vt:lpstr>Slide 1</vt:lpstr>
      <vt:lpstr>A question of geography: 12 months of european trade mark judgments</vt:lpstr>
      <vt:lpstr> </vt:lpstr>
      <vt:lpstr>12 months of european trade mark judgments: in numbers</vt:lpstr>
      <vt:lpstr>12 months of european trade mark judgments: in numbers</vt:lpstr>
      <vt:lpstr>Who is more likely to win?</vt:lpstr>
      <vt:lpstr>What Types of mark are involved?</vt:lpstr>
      <vt:lpstr>What causes of action are involved?</vt:lpstr>
      <vt:lpstr>What issues are involved?</vt:lpstr>
      <vt:lpstr>What sectors are involved?</vt:lpstr>
      <vt:lpstr>Where are the applicants located?</vt:lpstr>
      <vt:lpstr>Where are the opponents located?</vt:lpstr>
      <vt:lpstr>Chances of success as an applicant</vt:lpstr>
      <vt:lpstr>Absolute  grounds for refusal</vt:lpstr>
      <vt:lpstr>GEOGRAPHICAL ORIGIN – ‘THE GOLDEN MILE’</vt:lpstr>
      <vt:lpstr>Geographical origin – port charlotte</vt:lpstr>
      <vt:lpstr>Geographical origin - darjeeling</vt:lpstr>
      <vt:lpstr>Red bull colour mark</vt:lpstr>
      <vt:lpstr>Pirelli tyre</vt:lpstr>
      <vt:lpstr>Descriptiveness – bet365</vt:lpstr>
      <vt:lpstr>Descriptiveness – love to lounge</vt:lpstr>
      <vt:lpstr>Flamagas cigarette lighter</vt:lpstr>
      <vt:lpstr>novartis transdermal patch</vt:lpstr>
      <vt:lpstr>Contrary to public policy</vt:lpstr>
      <vt:lpstr>LIKELIHOOD OF CONFUSION</vt:lpstr>
      <vt:lpstr>Cantina e oleificio sociale di san marzano v euipo (miguel torres sa intervening) (case t-102/17)</vt:lpstr>
      <vt:lpstr>Cantina e oleificio sociale di san marzano v euipo (miguel torres sa intervening) (case t-102/17)</vt:lpstr>
      <vt:lpstr>Kiosked oy ab v euipo (de vlaamse radio – en televisieomroeporganisatie (vrt)) (case t-824/16)</vt:lpstr>
      <vt:lpstr>Kiosked oy ab v euipo (de vlaamse radio – en televisieomroeporganisatie (vrt)) (case t-824/16)</vt:lpstr>
      <vt:lpstr>Tulliallan burlington ltd v euipo (burlington fashion gmbh) (case t-123/16)</vt:lpstr>
      <vt:lpstr>Tulliallan burlington ltd v euipo (burlington fashion gmbh) (case t-123/16)</vt:lpstr>
      <vt:lpstr>Convivo gmbh v euipo (porcesadora nacional de alimentos ca pronaca intervening) (case t-288/16)</vt:lpstr>
      <vt:lpstr>Convivo gmbh v euipo (porcesadora nacional de alimentos ca pronaca intervening) (case t-288/16)</vt:lpstr>
      <vt:lpstr>Deutsche post ag v euipo (bpost nv intervening) (case t-118/16)</vt:lpstr>
      <vt:lpstr>Deutsche post ag v euipo (bpost nv intervening) (case t-118/16)</vt:lpstr>
      <vt:lpstr>Unfair advantage taking</vt:lpstr>
      <vt:lpstr>Shoe Branding Europe BVBA v EUIPO (adidas AG intervening) (Case T-85/16 and Case T-629/16)</vt:lpstr>
      <vt:lpstr>Shoe Branding Europe BVBA v EUIPO (adidas AG intervening) (Case T-85/16 and Case T-629/16)</vt:lpstr>
      <vt:lpstr>Gall pharma gmbh v euipo (pfizer inc intervening) (case t-662/16)</vt:lpstr>
      <vt:lpstr>Gall pharma gmbh v euipo (pfizer inc intervening) (case t-662/16)</vt:lpstr>
      <vt:lpstr>enforcement</vt:lpstr>
      <vt:lpstr>Ornua Co-Operative v Tindale &amp; Stanton Ltd Espana SL (Case C-93/1996)</vt:lpstr>
      <vt:lpstr>Geographical origin – defence to infringement</vt:lpstr>
      <vt:lpstr>Schweppes sa v red paralela sl and another (case c-291/16)</vt:lpstr>
      <vt:lpstr>Parallel importing</vt:lpstr>
      <vt:lpstr>Interpreting ip translator</vt:lpstr>
      <vt:lpstr>Euipo v cactus sa (isabel del rio rodriguez) (case c-501/15)</vt:lpstr>
      <vt:lpstr>Interpreting ip translator</vt:lpstr>
      <vt:lpstr>Interpreting ip translator</vt:lpstr>
      <vt:lpstr>Interpreting ip translator</vt:lpstr>
      <vt:lpstr>conclusion</vt:lpstr>
      <vt:lpstr>conclusion</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2018-06-20T13:42:41Z</dcterms:modified>
</cp:coreProperties>
</file>