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2"/>
    <p:restoredTop sz="94643"/>
  </p:normalViewPr>
  <p:slideViewPr>
    <p:cSldViewPr snapToGrid="0" snapToObjects="1">
      <p:cViewPr varScale="1">
        <p:scale>
          <a:sx n="46" d="100"/>
          <a:sy n="46" d="100"/>
        </p:scale>
        <p:origin x="11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6" d="100"/>
          <a:sy n="96" d="100"/>
        </p:scale>
        <p:origin x="228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aseline="0" dirty="0"/>
              <a:t>Percentage of Notifications</a:t>
            </a:r>
          </a:p>
        </c:rich>
      </c:tx>
      <c:layout>
        <c:manualLayout>
          <c:xMode val="edge"/>
          <c:yMode val="edge"/>
          <c:x val="0.25647211069118769"/>
          <c:y val="2.9186424957105147E-3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Notifications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809-AB43-98A0-74F1CFB57EE6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809-AB43-98A0-74F1CFB57EE6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809-AB43-98A0-74F1CFB57EE6}"/>
              </c:ext>
            </c:extLst>
          </c:dPt>
          <c:dLbls>
            <c:dLbl>
              <c:idx val="1"/>
              <c:layout>
                <c:manualLayout>
                  <c:x val="7.1985967238568482E-2"/>
                  <c:y val="-0.131750050214439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8809-AB43-98A0-74F1CFB57EE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Patents</c:v>
                </c:pt>
                <c:pt idx="1">
                  <c:v>Designs</c:v>
                </c:pt>
                <c:pt idx="2">
                  <c:v>Trade Marks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0.68</c:v>
                </c:pt>
                <c:pt idx="1">
                  <c:v>0.05</c:v>
                </c:pt>
                <c:pt idx="2">
                  <c:v>0.27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809-AB43-98A0-74F1CFB57E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aseline="0" dirty="0"/>
              <a:t>Value of Claim Payments</a:t>
            </a:r>
          </a:p>
        </c:rich>
      </c:tx>
      <c:layout>
        <c:manualLayout>
          <c:xMode val="edge"/>
          <c:yMode val="edge"/>
          <c:x val="0.25647211069118769"/>
          <c:y val="2.9186424957105147E-3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Notifications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809-AB43-98A0-74F1CFB57EE6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809-AB43-98A0-74F1CFB57EE6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809-AB43-98A0-74F1CFB57EE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Patents</c:v>
                </c:pt>
                <c:pt idx="1">
                  <c:v>Designs</c:v>
                </c:pt>
                <c:pt idx="2">
                  <c:v>Trade Marks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0.79</c:v>
                </c:pt>
                <c:pt idx="1">
                  <c:v>0.1</c:v>
                </c:pt>
                <c:pt idx="2">
                  <c:v>0.11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809-AB43-98A0-74F1CFB57E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744D14-1AE3-A346-83AF-EDD036A4E5AF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53ACD-5F9F-0245-8613-D302F3152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38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53ACD-5F9F-0245-8613-D302F3152CF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34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1D3265-508C-C842-87A5-D2A88D4AD6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C4DA951-3114-2F43-9768-BDD3E760DE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B55733A-B717-E945-93E9-5A42058C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3FA2-382E-1542-BFAF-D60136FA5CCD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29D24A-EF9D-8942-AD56-81F6FDC99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37FD52-4E45-BB4F-98D3-E07520279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B161-2F9D-6C43-9BC7-084A692C6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24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87A6CA-7CBF-1142-9F01-D5402E156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C7AC6B8-51B4-AB42-B046-0ED241C0E5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D92B8-5691-1142-AC73-BB715172A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3FA2-382E-1542-BFAF-D60136FA5CCD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5BB4AB-0579-EB4C-BB56-795B609D2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4E1902-99CD-D749-A04F-C6B990BA9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B161-2F9D-6C43-9BC7-084A692C6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05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ED93A0A-2FF5-6F4F-AF36-C01548405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E3F8B46-9732-F941-9A46-5231613F84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865DFB-617C-4343-AE2F-5BF4AA2A5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3FA2-382E-1542-BFAF-D60136FA5CCD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A52A8B-9D0F-0E4A-8F11-A57819973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9193E1-74BE-644E-A2C0-985C274B8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B161-2F9D-6C43-9BC7-084A692C6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68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74F99E-A9A1-DD49-87EC-9AF9F7092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A548AA5-461E-B54C-9BDE-9DBA7C03C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E1EC94-3B0C-944E-AEA4-861384C06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3FA2-382E-1542-BFAF-D60136FA5CCD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3FAA24-7DED-F247-83C4-2FC025046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E83D9A-4DCD-D442-8287-B1860FEA2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B161-2F9D-6C43-9BC7-084A692C6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69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EDCB65-2681-8F41-B3AE-C69D6AE1D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1A51554-013F-DF45-9C1E-2947085C9A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32EA9C-EFC5-1B4A-8B74-D20C90109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3FA2-382E-1542-BFAF-D60136FA5CCD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E32D76-5156-C446-97D7-B7E765174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67DB50-2AA8-6840-8170-2BF4313E8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B161-2F9D-6C43-9BC7-084A692C6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240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5A42B6-F23F-C04A-B35F-AFB33210D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E67A67-41FD-504B-9623-B0142ACB08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741658A-57BE-8845-82DF-173A39C061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AFED487-D393-174B-8C82-1279FB549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3FA2-382E-1542-BFAF-D60136FA5CCD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9C7E46C-4C34-AF41-B0BD-4BA7F0458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0E8CD81-743D-EA4C-9528-20F5BBC6C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B161-2F9D-6C43-9BC7-084A692C6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217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CD06BE-10AF-C441-807E-E873A7ED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CD3A45-CA9B-C841-BD62-6EE0FD2B3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8AB6883-1F88-B24A-AF58-E657F712FC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256658-550C-9D4E-A0BB-BA707A085A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CBA004-DD09-E342-B848-539F703EDF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93833BC-94A7-AD41-9A7A-489832284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3FA2-382E-1542-BFAF-D60136FA5CCD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A940F92-2164-3041-9F55-E407FD090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7DD9238-8CD9-734D-B7C9-C35636A7E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B161-2F9D-6C43-9BC7-084A692C6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922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E56889-89E3-994C-96B0-87A18E6E2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B14D9EB-8852-0D4E-BCB6-6B4AF533F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3FA2-382E-1542-BFAF-D60136FA5CCD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651CDB3-8FCB-7D4B-8E1D-3056BF9CD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470D9CE-B72C-3947-9508-F5B81321D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B161-2F9D-6C43-9BC7-084A692C6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061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BB26625-0E96-034A-A758-10EFCAFD6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3FA2-382E-1542-BFAF-D60136FA5CCD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80FD9DB-0299-0C46-8A63-653CAD274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B833774-4D74-D34B-8C68-4E53EC801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B161-2F9D-6C43-9BC7-084A692C6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846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B37FD3-F5F0-5F4E-B9DF-F8359FE75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89279B-7EC8-664C-B45D-262049131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77EDE9-0C37-214F-A997-D226536DD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D1F20D6-DD39-804E-A0E5-7EBCAD635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3FA2-382E-1542-BFAF-D60136FA5CCD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4346C3-BDD7-BB41-B4CC-D46FFCEAB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E30E6B-64F2-8348-8976-736614A5D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B161-2F9D-6C43-9BC7-084A692C6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768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FE003F-9D4D-EF46-B72F-8B92C3751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0D8920D-7169-2F45-843E-335F790081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9E371D7-5AC9-AB4E-95E8-8B9AEB163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3208269-FF72-ED42-A82A-7C1333D38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3FA2-382E-1542-BFAF-D60136FA5CCD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12D6EC6-6096-684C-B032-8F11CEBC8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9DE350A-6804-B744-96A7-6A565E823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B161-2F9D-6C43-9BC7-084A692C6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08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BB638BF-BD85-EC4B-830B-B03246AFA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15360D0-3E34-D447-B05E-3722E7799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7631ED-313E-B249-926C-E29A88C21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03FA2-382E-1542-BFAF-D60136FA5CCD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8FFFD4-8C98-324B-A364-ADC00E4B5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E97E87-A077-4943-AFAA-F1733A0487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DB161-2F9D-6C43-9BC7-084A692C6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2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520F3C-9E8F-3846-90E8-84FA4586F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75" y="475678"/>
            <a:ext cx="4551362" cy="57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243F3CC8-8747-BB4E-A011-4D5285926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775" y="1857975"/>
            <a:ext cx="7323137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Welcome to our Leeds lecture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Your speaker is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Redvers Cunningham </a:t>
            </a:r>
            <a:endParaRPr lang="en-US" altLang="en-US" sz="40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xmlns="" id="{3104C80D-698A-3E4D-AB5C-9CD78E807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3706" y="6216546"/>
            <a:ext cx="22629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www.citma.org.uk</a:t>
            </a:r>
            <a:endParaRPr lang="en-US" altLang="en-US" sz="2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524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964010-D136-2943-8DF1-AA8135711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96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77"/>
              </a:rPr>
              <a:t>Some </a:t>
            </a:r>
            <a:br>
              <a:rPr lang="en-US" sz="96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77"/>
              </a:rPr>
            </a:br>
            <a:r>
              <a:rPr lang="en-US" sz="96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77"/>
              </a:rPr>
              <a:t>Horror </a:t>
            </a:r>
            <a:br>
              <a:rPr lang="en-US" sz="96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77"/>
              </a:rPr>
            </a:br>
            <a:r>
              <a:rPr lang="en-US" sz="96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77"/>
              </a:rPr>
              <a:t>Stories</a:t>
            </a:r>
          </a:p>
        </p:txBody>
      </p:sp>
    </p:spTree>
    <p:extLst>
      <p:ext uri="{BB962C8B-B14F-4D97-AF65-F5344CB8AC3E}">
        <p14:creationId xmlns:p14="http://schemas.microsoft.com/office/powerpoint/2010/main" val="272612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84CFCC-BEA5-D347-82DE-D82C255B0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1. A Hair Raising Mistake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638180-BD84-1844-894B-5D605893D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Firm took over responsibility for a CTM for hair products</a:t>
            </a:r>
          </a:p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Firm failed to notify OHIM</a:t>
            </a:r>
          </a:p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Revocation application sent to former attorneys</a:t>
            </a:r>
          </a:p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Forwarded to old address for client in Australia</a:t>
            </a:r>
          </a:p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Revocation application not defended and lost</a:t>
            </a:r>
          </a:p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Competitor took action against the client</a:t>
            </a:r>
          </a:p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Client forced to negotiate to recover its rights</a:t>
            </a:r>
          </a:p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PAMIA met some of the cost of acquiring trade marks</a:t>
            </a:r>
          </a:p>
          <a:p>
            <a:endParaRPr lang="en-US" dirty="0">
              <a:solidFill>
                <a:srgbClr val="FF0000"/>
              </a:solidFill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00007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2D8476-5074-FC4E-AD89-A4A11B2A0FA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49000"/>
            </a:schemeClr>
          </a:solidFill>
        </p:spPr>
        <p:txBody>
          <a:bodyPr>
            <a:normAutofit/>
          </a:bodyPr>
          <a:lstStyle/>
          <a:p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77"/>
              </a:rPr>
              <a:t>2. A Catalogue of Errors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8DBE6F-E8EE-BF42-8B4F-9D262F44B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  <a:solidFill>
            <a:schemeClr val="bg1">
              <a:alpha val="49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77"/>
              </a:rPr>
              <a:t>Client wanted to launch new range of clothes for catalogue</a:t>
            </a:r>
          </a:p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77"/>
              </a:rPr>
              <a:t>Sought advice from firm on availability of trade mark</a:t>
            </a:r>
          </a:p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77"/>
              </a:rPr>
              <a:t>Insisted that advice was short and cheap</a:t>
            </a:r>
          </a:p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77"/>
              </a:rPr>
              <a:t>Firm obliged, advising “should be OK”</a:t>
            </a:r>
          </a:p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77"/>
              </a:rPr>
              <a:t>Firm did not advise about risks associated with a similar trade mark</a:t>
            </a:r>
          </a:p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77"/>
              </a:rPr>
              <a:t>Owner of similar trade mark took action following launch</a:t>
            </a:r>
          </a:p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77"/>
              </a:rPr>
              <a:t>Client decided to settle and pursued firm</a:t>
            </a:r>
          </a:p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77"/>
              </a:rPr>
              <a:t>PAMIA settled claim because risks not explained to client</a:t>
            </a:r>
          </a:p>
          <a:p>
            <a:endParaRPr lang="en-US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97554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EE588A-97C5-2F46-B4F8-8DBDAE1754C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49000"/>
            </a:schemeClr>
          </a:solidFill>
        </p:spPr>
        <p:txBody>
          <a:bodyPr>
            <a:normAutofit/>
          </a:bodyPr>
          <a:lstStyle/>
          <a:p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77"/>
              </a:rPr>
              <a:t>3. A Desktop Calamity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6512E9D-8A35-E04E-864E-E57A798D324D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49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Client wanted to launch a range of office furniture</a:t>
            </a:r>
          </a:p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Approached the firm for trade mark protection</a:t>
            </a:r>
          </a:p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Firm advised that marks were available</a:t>
            </a:r>
          </a:p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Firm instructed to file</a:t>
            </a:r>
          </a:p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Client ordered stock and launched products</a:t>
            </a:r>
          </a:p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Trade mark search report cited identical mark</a:t>
            </a:r>
          </a:p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Mark was in use, so client decided to change brand</a:t>
            </a:r>
          </a:p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PAMIA met associated costs</a:t>
            </a:r>
          </a:p>
        </p:txBody>
      </p:sp>
    </p:spTree>
    <p:extLst>
      <p:ext uri="{BB962C8B-B14F-4D97-AF65-F5344CB8AC3E}">
        <p14:creationId xmlns:p14="http://schemas.microsoft.com/office/powerpoint/2010/main" val="1678068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B396B8-1C0F-5B4F-A7D0-82E01888067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49000"/>
            </a:schemeClr>
          </a:solidFill>
        </p:spPr>
        <p:txBody>
          <a:bodyPr>
            <a:normAutofit/>
          </a:bodyPr>
          <a:lstStyle/>
          <a:p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77"/>
              </a:rPr>
              <a:t>4. A Very Large Bar Bill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6A539F-88C9-A64E-8DFE-CE0CCE6F3618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49000"/>
            </a:schemeClr>
          </a:solidFill>
        </p:spPr>
        <p:txBody>
          <a:bodyPr/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77"/>
              </a:rPr>
              <a:t>Client wanted to launch a new bar concept</a:t>
            </a:r>
          </a:p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77"/>
              </a:rPr>
              <a:t>Member advised that the mark was available</a:t>
            </a:r>
          </a:p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77"/>
              </a:rPr>
              <a:t>Member missed identical mark in identical class</a:t>
            </a:r>
          </a:p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77"/>
              </a:rPr>
              <a:t>Conflicting mark belonged to a large chain</a:t>
            </a:r>
          </a:p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77"/>
              </a:rPr>
              <a:t>Conflicting mark was not in use, but could not be cancelled</a:t>
            </a:r>
          </a:p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77"/>
              </a:rPr>
              <a:t>Client could not take the risk</a:t>
            </a:r>
          </a:p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77"/>
              </a:rPr>
              <a:t>Client shut down to re-brand</a:t>
            </a:r>
          </a:p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77"/>
              </a:rPr>
              <a:t>PAMIA paid business interruption costs</a:t>
            </a:r>
          </a:p>
        </p:txBody>
      </p:sp>
    </p:spTree>
    <p:extLst>
      <p:ext uri="{BB962C8B-B14F-4D97-AF65-F5344CB8AC3E}">
        <p14:creationId xmlns:p14="http://schemas.microsoft.com/office/powerpoint/2010/main" val="2711819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D7BA49-1B22-6643-864F-995DA067E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5. Not A Withdrawal Agreement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74A01E-2FF2-4C40-AFC7-55554D2093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Member acting for client in trade mark opposition</a:t>
            </a:r>
          </a:p>
          <a:p>
            <a:r>
              <a:rPr lang="en-US" dirty="0">
                <a:solidFill>
                  <a:srgbClr val="FF0000"/>
                </a:solidFill>
              </a:rPr>
              <a:t>By a settlement the opponent agreed to withdraw opposition</a:t>
            </a:r>
          </a:p>
          <a:p>
            <a:r>
              <a:rPr lang="en-US" dirty="0">
                <a:solidFill>
                  <a:srgbClr val="FF0000"/>
                </a:solidFill>
              </a:rPr>
              <a:t>Technical assistant misunderstood agreement</a:t>
            </a:r>
          </a:p>
          <a:p>
            <a:r>
              <a:rPr lang="en-US" dirty="0">
                <a:solidFill>
                  <a:srgbClr val="FF0000"/>
                </a:solidFill>
              </a:rPr>
              <a:t>Technical assistant drafted letter withdrawing client’s application</a:t>
            </a:r>
          </a:p>
          <a:p>
            <a:r>
              <a:rPr lang="en-US" dirty="0">
                <a:solidFill>
                  <a:srgbClr val="FF0000"/>
                </a:solidFill>
              </a:rPr>
              <a:t>The responsible partner signed the letter</a:t>
            </a:r>
          </a:p>
          <a:p>
            <a:r>
              <a:rPr lang="en-US" dirty="0">
                <a:solidFill>
                  <a:srgbClr val="FF0000"/>
                </a:solidFill>
              </a:rPr>
              <a:t>Client spent four years and a lot of money re-establishing its rights</a:t>
            </a:r>
          </a:p>
          <a:p>
            <a:r>
              <a:rPr lang="en-US" dirty="0">
                <a:solidFill>
                  <a:srgbClr val="FF0000"/>
                </a:solidFill>
              </a:rPr>
              <a:t>PAMIA made a substantial contribution to the associated costs</a:t>
            </a:r>
          </a:p>
          <a:p>
            <a:endParaRPr lang="en-US" dirty="0">
              <a:ln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703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81DBD9-0C5E-6C48-88E6-26F5497E753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49000"/>
            </a:schemeClr>
          </a:solidFill>
        </p:spPr>
        <p:txBody>
          <a:bodyPr/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77"/>
              </a:rPr>
              <a:t>6. A Sauce of Inspiration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F5800B-B3BE-4649-A533-39726B4A171E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49000"/>
            </a:schemeClr>
          </a:solidFill>
        </p:spPr>
        <p:txBody>
          <a:bodyPr/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77"/>
              </a:rPr>
              <a:t>Client wanted to launch a new brand of sauces</a:t>
            </a:r>
          </a:p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77"/>
              </a:rPr>
              <a:t>Client was aware major manufacturer used a sequence of words to describe a similar product</a:t>
            </a:r>
          </a:p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77"/>
              </a:rPr>
              <a:t>The firm advised this sequence of words was not protected</a:t>
            </a:r>
          </a:p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77"/>
              </a:rPr>
              <a:t>Advice was based on a disclaimer in original trade mark</a:t>
            </a:r>
          </a:p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77"/>
              </a:rPr>
              <a:t>Advice overlooked separate mark for sequence of words</a:t>
            </a:r>
          </a:p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77"/>
              </a:rPr>
              <a:t>Major manufacturer took action and client settled</a:t>
            </a:r>
          </a:p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77"/>
              </a:rPr>
              <a:t>PAMIA contributed to the cost of settling</a:t>
            </a:r>
          </a:p>
        </p:txBody>
      </p:sp>
    </p:spTree>
    <p:extLst>
      <p:ext uri="{BB962C8B-B14F-4D97-AF65-F5344CB8AC3E}">
        <p14:creationId xmlns:p14="http://schemas.microsoft.com/office/powerpoint/2010/main" val="283958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FB254E-8CAD-794C-90B8-3591A2B9D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7. China Crisis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B7FA8F-B92A-7D43-8CD2-602F12878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Firm was instructed to file an international registration designating China</a:t>
            </a:r>
          </a:p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Firm failed to tick box for China</a:t>
            </a:r>
          </a:p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A Chinese local filed a Chinese trade mark application for the client’s mark</a:t>
            </a:r>
          </a:p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The client’s plans to launch its high end product in China were thrown into disarray</a:t>
            </a:r>
          </a:p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Opposition was filed, but prospects were uncertain</a:t>
            </a:r>
          </a:p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PAMIA contributed to cost of purchasing local’s application</a:t>
            </a:r>
          </a:p>
        </p:txBody>
      </p:sp>
    </p:spTree>
    <p:extLst>
      <p:ext uri="{BB962C8B-B14F-4D97-AF65-F5344CB8AC3E}">
        <p14:creationId xmlns:p14="http://schemas.microsoft.com/office/powerpoint/2010/main" val="3390407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995EC2-E56C-014B-ABEB-BAF41CBBDC0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49000"/>
            </a:schemeClr>
          </a:solidFill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8. Deal Or No Deal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9587A8-16B7-DB48-8A5A-B67125B16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00814"/>
          </a:xfrm>
          <a:solidFill>
            <a:schemeClr val="bg1">
              <a:alpha val="49000"/>
            </a:schemeClr>
          </a:solidFill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Firm acting for client in a trade mark dispute</a:t>
            </a:r>
          </a:p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Client instructed firm to accept a settlement offer</a:t>
            </a:r>
          </a:p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Firm failed to accept the offer</a:t>
            </a:r>
          </a:p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Other side withdrew the offer</a:t>
            </a:r>
          </a:p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Following protracted negotiations client had to settle on worse terms than previously available</a:t>
            </a:r>
          </a:p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PAMIA paid additional costs</a:t>
            </a:r>
          </a:p>
        </p:txBody>
      </p:sp>
    </p:spTree>
    <p:extLst>
      <p:ext uri="{BB962C8B-B14F-4D97-AF65-F5344CB8AC3E}">
        <p14:creationId xmlns:p14="http://schemas.microsoft.com/office/powerpoint/2010/main" val="3411974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D4112D-D181-CF40-AC93-6AE3BBB15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Current Disputes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66CD765-8A40-C047-AAD1-D0051F4B9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Case turning on whether the firm was instructed to file an application</a:t>
            </a:r>
          </a:p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Case turning on whether the client suffered any loss as a result of the firm failing to file an appeal in time against the refusal of a patent application</a:t>
            </a:r>
          </a:p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Case turning on whether a restoration application would have been successful if it had been filed in time</a:t>
            </a:r>
          </a:p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Case turning on whether the firm selected a competent overseas attorney to file an application</a:t>
            </a:r>
          </a:p>
        </p:txBody>
      </p:sp>
    </p:spTree>
    <p:extLst>
      <p:ext uri="{BB962C8B-B14F-4D97-AF65-F5344CB8AC3E}">
        <p14:creationId xmlns:p14="http://schemas.microsoft.com/office/powerpoint/2010/main" val="188220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0A1B5E-E325-0A45-98BB-6A6BA6CF7E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215" y="1034321"/>
            <a:ext cx="10855570" cy="1506992"/>
          </a:xfrm>
          <a:solidFill>
            <a:srgbClr val="FFFF00">
              <a:alpha val="0"/>
            </a:srgbClr>
          </a:solidFill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77"/>
              </a:rPr>
              <a:t>Emerging Professional Liability Risks for IP Professionals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2BAEF3C-AAEA-AE47-BDFF-3901B4F3AF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8215" y="3886563"/>
            <a:ext cx="9144000" cy="1655762"/>
          </a:xfrm>
          <a:noFill/>
        </p:spPr>
        <p:txBody>
          <a:bodyPr>
            <a:noAutofit/>
          </a:bodyPr>
          <a:lstStyle/>
          <a:p>
            <a:pPr algn="l"/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77"/>
              </a:rPr>
              <a:t>Redvers Cunningham</a:t>
            </a:r>
          </a:p>
          <a:p>
            <a:pPr algn="l"/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77"/>
              </a:rPr>
              <a:t>Chief Executive of PAMIA</a:t>
            </a:r>
            <a:endParaRPr lang="en-US" sz="5400" dirty="0">
              <a:ln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853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8704E5-08B7-074C-8AFF-D6EE7164A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Risk Mitigation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84F497-1476-914F-ADCA-A4CD15413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6417"/>
            <a:ext cx="10515600" cy="318054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Do not succumb to cost cutting pressures</a:t>
            </a:r>
          </a:p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Do not allow clients to run up large debts</a:t>
            </a:r>
          </a:p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Make clients aware of the need for timely instructions</a:t>
            </a:r>
          </a:p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Avoid communication failures</a:t>
            </a:r>
          </a:p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Keep good records of instructions</a:t>
            </a:r>
          </a:p>
        </p:txBody>
      </p:sp>
    </p:spTree>
    <p:extLst>
      <p:ext uri="{BB962C8B-B14F-4D97-AF65-F5344CB8AC3E}">
        <p14:creationId xmlns:p14="http://schemas.microsoft.com/office/powerpoint/2010/main" val="2141490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2E5C71-6AEF-4542-84D8-39E7D49FB55B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Trends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21724F-BB42-9048-897C-B433BB819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27312"/>
            <a:ext cx="10515600" cy="1603375"/>
          </a:xfrm>
        </p:spPr>
        <p:txBody>
          <a:bodyPr>
            <a:normAutofit fontScale="70000" lnSpcReduction="20000"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Ombudsman complaints</a:t>
            </a:r>
          </a:p>
          <a:p>
            <a:r>
              <a:rPr lang="en-US" sz="54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Regulatory actions</a:t>
            </a:r>
          </a:p>
          <a:p>
            <a:r>
              <a:rPr lang="en-US" sz="54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Conflicts of interest</a:t>
            </a:r>
          </a:p>
          <a:p>
            <a:endParaRPr lang="en-US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399780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3100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006041-490A-BC4E-96D4-9F321C3C2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77"/>
              </a:rPr>
              <a:t>How is PAMIA doing?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8CFA83-7F97-3240-A6DB-E5FCF00B8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3640285"/>
          </a:xfrm>
        </p:spPr>
        <p:txBody>
          <a:bodyPr>
            <a:normAutofit/>
          </a:bodyPr>
          <a:lstStyle/>
          <a:p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77"/>
              </a:rPr>
              <a:t>Assets of £28m</a:t>
            </a:r>
          </a:p>
          <a:p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77"/>
              </a:rPr>
              <a:t>Claims Provisions of £10m</a:t>
            </a:r>
          </a:p>
          <a:p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77"/>
              </a:rPr>
              <a:t>Regulatory Capital of £15m</a:t>
            </a:r>
          </a:p>
          <a:p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77"/>
              </a:rPr>
              <a:t>Solvency Requirement of £5m</a:t>
            </a:r>
          </a:p>
        </p:txBody>
      </p:sp>
    </p:spTree>
    <p:extLst>
      <p:ext uri="{BB962C8B-B14F-4D97-AF65-F5344CB8AC3E}">
        <p14:creationId xmlns:p14="http://schemas.microsoft.com/office/powerpoint/2010/main" val="3356275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866F46-5294-174C-A903-D21BCA117953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77"/>
              </a:rPr>
              <a:t>Claims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F44E53-C5AB-6F4D-84DE-09CAB6C952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77"/>
              </a:rPr>
              <a:t>9000 Notifications</a:t>
            </a:r>
          </a:p>
          <a:p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77"/>
              </a:rPr>
              <a:t>360 Claims</a:t>
            </a:r>
          </a:p>
          <a:p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77"/>
              </a:rPr>
              <a:t>£20m Claims Payments</a:t>
            </a:r>
          </a:p>
          <a:p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77"/>
              </a:rPr>
              <a:t>£3.5m Largest Loss</a:t>
            </a:r>
          </a:p>
          <a:p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77"/>
              </a:rPr>
              <a:t>Only 6 Trials</a:t>
            </a:r>
          </a:p>
        </p:txBody>
      </p:sp>
    </p:spTree>
    <p:extLst>
      <p:ext uri="{BB962C8B-B14F-4D97-AF65-F5344CB8AC3E}">
        <p14:creationId xmlns:p14="http://schemas.microsoft.com/office/powerpoint/2010/main" val="4135337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87C13F-493F-C645-9F5F-5F7351FA3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77"/>
              </a:rPr>
              <a:t>Claims By Practice Area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0F15E364-CCEC-A140-B701-02FB7DD137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9912849"/>
              </p:ext>
            </p:extLst>
          </p:nvPr>
        </p:nvGraphicFramePr>
        <p:xfrm>
          <a:off x="2584645" y="1690688"/>
          <a:ext cx="7022709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25804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87C13F-493F-C645-9F5F-5F7351FA3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77"/>
              </a:rPr>
              <a:t>Claims By Practice Area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0F15E364-CCEC-A140-B701-02FB7DD137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6551922"/>
              </p:ext>
            </p:extLst>
          </p:nvPr>
        </p:nvGraphicFramePr>
        <p:xfrm>
          <a:off x="2584645" y="1690688"/>
          <a:ext cx="7022709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69849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F1F801-9944-A540-BA8F-2DFCBDD91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3045"/>
            <a:ext cx="10515600" cy="860694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77"/>
              </a:rPr>
              <a:t>Patent Claims by Type of Work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C0A57A56-4E63-424D-B8CE-6A1603204D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8015350"/>
              </p:ext>
            </p:extLst>
          </p:nvPr>
        </p:nvGraphicFramePr>
        <p:xfrm>
          <a:off x="2636129" y="2188220"/>
          <a:ext cx="6919742" cy="3072401"/>
        </p:xfrm>
        <a:graphic>
          <a:graphicData uri="http://schemas.openxmlformats.org/drawingml/2006/table">
            <a:tbl>
              <a:tblPr firstRow="1" bandRow="1">
                <a:solidFill>
                  <a:srgbClr val="FF0000"/>
                </a:solidFill>
                <a:tableStyleId>{18603FDC-E32A-4AB5-989C-0864C3EAD2B8}</a:tableStyleId>
              </a:tblPr>
              <a:tblGrid>
                <a:gridCol w="2164862">
                  <a:extLst>
                    <a:ext uri="{9D8B030D-6E8A-4147-A177-3AD203B41FA5}">
                      <a16:colId xmlns:a16="http://schemas.microsoft.com/office/drawing/2014/main" xmlns="" val="3021416682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xmlns="" val="19206716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xmlns="" val="2939780734"/>
                    </a:ext>
                  </a:extLst>
                </a:gridCol>
              </a:tblGrid>
              <a:tr h="686387">
                <a:tc>
                  <a:txBody>
                    <a:bodyPr/>
                    <a:lstStyle/>
                    <a:p>
                      <a:r>
                        <a:rPr lang="en-US" dirty="0"/>
                        <a:t>Work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Percentage of Number of  Notifications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Percentage of Value of Claims Payments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06887641"/>
                  </a:ext>
                </a:extLst>
              </a:tr>
              <a:tr h="397669">
                <a:tc>
                  <a:txBody>
                    <a:bodyPr/>
                    <a:lstStyle/>
                    <a:p>
                      <a:r>
                        <a:rPr lang="en-US" dirty="0"/>
                        <a:t>Fee Payments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15182783"/>
                  </a:ext>
                </a:extLst>
              </a:tr>
              <a:tr h="397669">
                <a:tc>
                  <a:txBody>
                    <a:bodyPr/>
                    <a:lstStyle/>
                    <a:p>
                      <a:r>
                        <a:rPr lang="en-US" dirty="0"/>
                        <a:t>Infringement Advice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18740412"/>
                  </a:ext>
                </a:extLst>
              </a:tr>
              <a:tr h="397669">
                <a:tc>
                  <a:txBody>
                    <a:bodyPr/>
                    <a:lstStyle/>
                    <a:p>
                      <a:r>
                        <a:rPr lang="en-US" dirty="0"/>
                        <a:t>Prosecution Errors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9424454"/>
                  </a:ext>
                </a:extLst>
              </a:tr>
              <a:tr h="397669">
                <a:tc>
                  <a:txBody>
                    <a:bodyPr/>
                    <a:lstStyle/>
                    <a:p>
                      <a:r>
                        <a:rPr lang="en-US" dirty="0"/>
                        <a:t>Opposition Errors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84309328"/>
                  </a:ext>
                </a:extLst>
              </a:tr>
              <a:tr h="397669">
                <a:tc>
                  <a:txBody>
                    <a:bodyPr/>
                    <a:lstStyle/>
                    <a:p>
                      <a:r>
                        <a:rPr lang="en-US" dirty="0"/>
                        <a:t>General Advice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1921290"/>
                  </a:ext>
                </a:extLst>
              </a:tr>
              <a:tr h="397669">
                <a:tc>
                  <a:txBody>
                    <a:bodyPr/>
                    <a:lstStyle/>
                    <a:p>
                      <a:r>
                        <a:rPr lang="en-US" dirty="0"/>
                        <a:t>Transaction Errors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010042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8516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F1F801-9944-A540-BA8F-2DFCBDD91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3045"/>
            <a:ext cx="10515600" cy="860694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77"/>
              </a:rPr>
              <a:t>Design Claims by Type of Work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C0A57A56-4E63-424D-B8CE-6A1603204D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132967"/>
              </p:ext>
            </p:extLst>
          </p:nvPr>
        </p:nvGraphicFramePr>
        <p:xfrm>
          <a:off x="2636129" y="2188220"/>
          <a:ext cx="6919742" cy="3072401"/>
        </p:xfrm>
        <a:graphic>
          <a:graphicData uri="http://schemas.openxmlformats.org/drawingml/2006/table">
            <a:tbl>
              <a:tblPr firstRow="1" bandRow="1">
                <a:solidFill>
                  <a:srgbClr val="FF0000"/>
                </a:solidFill>
                <a:tableStyleId>{18603FDC-E32A-4AB5-989C-0864C3EAD2B8}</a:tableStyleId>
              </a:tblPr>
              <a:tblGrid>
                <a:gridCol w="2164862">
                  <a:extLst>
                    <a:ext uri="{9D8B030D-6E8A-4147-A177-3AD203B41FA5}">
                      <a16:colId xmlns:a16="http://schemas.microsoft.com/office/drawing/2014/main" xmlns="" val="3021416682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xmlns="" val="19206716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xmlns="" val="2939780734"/>
                    </a:ext>
                  </a:extLst>
                </a:gridCol>
              </a:tblGrid>
              <a:tr h="686387">
                <a:tc>
                  <a:txBody>
                    <a:bodyPr/>
                    <a:lstStyle/>
                    <a:p>
                      <a:r>
                        <a:rPr lang="en-US" dirty="0"/>
                        <a:t>Work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Percentage of Number of  Notifications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Percentage of Value of Claims Payments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06887641"/>
                  </a:ext>
                </a:extLst>
              </a:tr>
              <a:tr h="397669">
                <a:tc>
                  <a:txBody>
                    <a:bodyPr/>
                    <a:lstStyle/>
                    <a:p>
                      <a:r>
                        <a:rPr lang="en-US" dirty="0"/>
                        <a:t>Fee Payments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15182783"/>
                  </a:ext>
                </a:extLst>
              </a:tr>
              <a:tr h="397669">
                <a:tc>
                  <a:txBody>
                    <a:bodyPr/>
                    <a:lstStyle/>
                    <a:p>
                      <a:r>
                        <a:rPr lang="en-US" dirty="0"/>
                        <a:t>Infringement Advice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18740412"/>
                  </a:ext>
                </a:extLst>
              </a:tr>
              <a:tr h="397669">
                <a:tc>
                  <a:txBody>
                    <a:bodyPr/>
                    <a:lstStyle/>
                    <a:p>
                      <a:r>
                        <a:rPr lang="en-US" dirty="0"/>
                        <a:t>Prosecution Errors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9424454"/>
                  </a:ext>
                </a:extLst>
              </a:tr>
              <a:tr h="397669">
                <a:tc>
                  <a:txBody>
                    <a:bodyPr/>
                    <a:lstStyle/>
                    <a:p>
                      <a:r>
                        <a:rPr lang="en-US" dirty="0"/>
                        <a:t>Opposition Errors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84309328"/>
                  </a:ext>
                </a:extLst>
              </a:tr>
              <a:tr h="397669">
                <a:tc>
                  <a:txBody>
                    <a:bodyPr/>
                    <a:lstStyle/>
                    <a:p>
                      <a:r>
                        <a:rPr lang="en-US" dirty="0"/>
                        <a:t>General Advice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1921290"/>
                  </a:ext>
                </a:extLst>
              </a:tr>
              <a:tr h="397669">
                <a:tc>
                  <a:txBody>
                    <a:bodyPr/>
                    <a:lstStyle/>
                    <a:p>
                      <a:r>
                        <a:rPr lang="en-US" dirty="0"/>
                        <a:t>Transaction Errors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010042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0463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F1F801-9944-A540-BA8F-2DFCBDD91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3045"/>
            <a:ext cx="10515600" cy="86069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77"/>
              </a:rPr>
              <a:t>TM Claims by Type of Work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C0A57A56-4E63-424D-B8CE-6A1603204D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073273"/>
              </p:ext>
            </p:extLst>
          </p:nvPr>
        </p:nvGraphicFramePr>
        <p:xfrm>
          <a:off x="2636129" y="2188220"/>
          <a:ext cx="6919742" cy="3072401"/>
        </p:xfrm>
        <a:graphic>
          <a:graphicData uri="http://schemas.openxmlformats.org/drawingml/2006/table">
            <a:tbl>
              <a:tblPr firstRow="1" bandRow="1">
                <a:solidFill>
                  <a:srgbClr val="FF0000"/>
                </a:solidFill>
                <a:tableStyleId>{18603FDC-E32A-4AB5-989C-0864C3EAD2B8}</a:tableStyleId>
              </a:tblPr>
              <a:tblGrid>
                <a:gridCol w="2164862">
                  <a:extLst>
                    <a:ext uri="{9D8B030D-6E8A-4147-A177-3AD203B41FA5}">
                      <a16:colId xmlns:a16="http://schemas.microsoft.com/office/drawing/2014/main" xmlns="" val="3021416682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xmlns="" val="19206716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xmlns="" val="2939780734"/>
                    </a:ext>
                  </a:extLst>
                </a:gridCol>
              </a:tblGrid>
              <a:tr h="686387">
                <a:tc>
                  <a:txBody>
                    <a:bodyPr/>
                    <a:lstStyle/>
                    <a:p>
                      <a:r>
                        <a:rPr lang="en-US" dirty="0"/>
                        <a:t>Work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Percentage of Number of  Notifications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Percentage of Value of Claims Payments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06887641"/>
                  </a:ext>
                </a:extLst>
              </a:tr>
              <a:tr h="397669">
                <a:tc>
                  <a:txBody>
                    <a:bodyPr/>
                    <a:lstStyle/>
                    <a:p>
                      <a:r>
                        <a:rPr lang="en-US" dirty="0"/>
                        <a:t>Fee Payments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15182783"/>
                  </a:ext>
                </a:extLst>
              </a:tr>
              <a:tr h="397669">
                <a:tc>
                  <a:txBody>
                    <a:bodyPr/>
                    <a:lstStyle/>
                    <a:p>
                      <a:r>
                        <a:rPr lang="en-US" dirty="0"/>
                        <a:t>Infringement Advice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18740412"/>
                  </a:ext>
                </a:extLst>
              </a:tr>
              <a:tr h="397669">
                <a:tc>
                  <a:txBody>
                    <a:bodyPr/>
                    <a:lstStyle/>
                    <a:p>
                      <a:r>
                        <a:rPr lang="en-US" dirty="0"/>
                        <a:t>Prosecution Errors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9424454"/>
                  </a:ext>
                </a:extLst>
              </a:tr>
              <a:tr h="397669">
                <a:tc>
                  <a:txBody>
                    <a:bodyPr/>
                    <a:lstStyle/>
                    <a:p>
                      <a:r>
                        <a:rPr lang="en-US" dirty="0"/>
                        <a:t>Opposition Errors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84309328"/>
                  </a:ext>
                </a:extLst>
              </a:tr>
              <a:tr h="397669">
                <a:tc>
                  <a:txBody>
                    <a:bodyPr/>
                    <a:lstStyle/>
                    <a:p>
                      <a:r>
                        <a:rPr lang="en-US" dirty="0"/>
                        <a:t>General Advice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1921290"/>
                  </a:ext>
                </a:extLst>
              </a:tr>
              <a:tr h="397669">
                <a:tc>
                  <a:txBody>
                    <a:bodyPr/>
                    <a:lstStyle/>
                    <a:p>
                      <a:r>
                        <a:rPr lang="en-US" dirty="0"/>
                        <a:t>Transaction Errors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010042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60011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882</Words>
  <Application>Microsoft Office PowerPoint</Application>
  <PresentationFormat>Widescreen</PresentationFormat>
  <Paragraphs>172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Arial Rounded MT Bold</vt:lpstr>
      <vt:lpstr>Calibri</vt:lpstr>
      <vt:lpstr>Calibri Light</vt:lpstr>
      <vt:lpstr>Georgia</vt:lpstr>
      <vt:lpstr>Office Theme</vt:lpstr>
      <vt:lpstr>PowerPoint Presentation</vt:lpstr>
      <vt:lpstr>Emerging Professional Liability Risks for IP Professionals</vt:lpstr>
      <vt:lpstr>How is PAMIA doing?</vt:lpstr>
      <vt:lpstr>Claims Statistics</vt:lpstr>
      <vt:lpstr>Claims By Practice Area</vt:lpstr>
      <vt:lpstr>Claims By Practice Area</vt:lpstr>
      <vt:lpstr>Patent Claims by Type of Work</vt:lpstr>
      <vt:lpstr>Design Claims by Type of Work</vt:lpstr>
      <vt:lpstr>TM Claims by Type of Work</vt:lpstr>
      <vt:lpstr>Some  Horror  Stories</vt:lpstr>
      <vt:lpstr>1. A Hair Raising Mistake</vt:lpstr>
      <vt:lpstr>2. A Catalogue of Errors</vt:lpstr>
      <vt:lpstr>3. A Desktop Calamity</vt:lpstr>
      <vt:lpstr>4. A Very Large Bar Bill</vt:lpstr>
      <vt:lpstr>5. Not A Withdrawal Agreement</vt:lpstr>
      <vt:lpstr>6. A Sauce of Inspiration</vt:lpstr>
      <vt:lpstr>7. China Crisis</vt:lpstr>
      <vt:lpstr>8. Deal Or No Deal</vt:lpstr>
      <vt:lpstr>Current Disputes</vt:lpstr>
      <vt:lpstr>Risk Mitigation Tips</vt:lpstr>
      <vt:lpstr>Trends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Emerging Professional Liability Risks for IP Professionals</dc:title>
  <dc:creator>Ditton Bridge</dc:creator>
  <cp:lastModifiedBy>pati-svc</cp:lastModifiedBy>
  <cp:revision>40</cp:revision>
  <dcterms:created xsi:type="dcterms:W3CDTF">2018-11-28T16:39:00Z</dcterms:created>
  <dcterms:modified xsi:type="dcterms:W3CDTF">2018-11-29T10:15:26Z</dcterms:modified>
</cp:coreProperties>
</file>